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7" r:id="rId2"/>
    <p:sldId id="260" r:id="rId3"/>
    <p:sldId id="290" r:id="rId4"/>
    <p:sldId id="320" r:id="rId5"/>
    <p:sldId id="321" r:id="rId6"/>
    <p:sldId id="294" r:id="rId7"/>
    <p:sldId id="319" r:id="rId8"/>
    <p:sldId id="316" r:id="rId9"/>
    <p:sldId id="317" r:id="rId10"/>
    <p:sldId id="322" r:id="rId11"/>
    <p:sldId id="325" r:id="rId12"/>
    <p:sldId id="331" r:id="rId13"/>
    <p:sldId id="337" r:id="rId14"/>
    <p:sldId id="338" r:id="rId15"/>
    <p:sldId id="324" r:id="rId16"/>
    <p:sldId id="327" r:id="rId17"/>
    <p:sldId id="329" r:id="rId18"/>
    <p:sldId id="328" r:id="rId19"/>
    <p:sldId id="332" r:id="rId20"/>
    <p:sldId id="330" r:id="rId21"/>
    <p:sldId id="326" r:id="rId22"/>
    <p:sldId id="333" r:id="rId23"/>
    <p:sldId id="335" r:id="rId24"/>
    <p:sldId id="334" r:id="rId25"/>
    <p:sldId id="339" r:id="rId26"/>
    <p:sldId id="336" r:id="rId27"/>
    <p:sldId id="293" r:id="rId28"/>
    <p:sldId id="259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3801" autoAdjust="0"/>
  </p:normalViewPr>
  <p:slideViewPr>
    <p:cSldViewPr>
      <p:cViewPr varScale="1">
        <p:scale>
          <a:sx n="152" d="100"/>
          <a:sy n="152" d="100"/>
        </p:scale>
        <p:origin x="2064" y="1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049312-047E-45D7-B692-5D8F2F782C2D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77AC949-F131-4921-8CF4-B93A246D6EF1}">
      <dgm:prSet phldrT="[텍스트]" custT="1"/>
      <dgm:spPr/>
      <dgm:t>
        <a:bodyPr/>
        <a:lstStyle/>
        <a:p>
          <a:pPr latinLnBrk="1"/>
          <a:r>
            <a:rPr lang="ko-KR" altLang="en-US" sz="1200" b="1" spc="0" dirty="0"/>
            <a:t>어려웠던 점</a:t>
          </a:r>
        </a:p>
      </dgm:t>
    </dgm:pt>
    <dgm:pt modelId="{3A366351-8D55-4438-A562-CD28407D0B25}" type="parTrans" cxnId="{1B3BAC40-3198-45B2-BDCB-3D3DCE3A5235}">
      <dgm:prSet/>
      <dgm:spPr/>
      <dgm:t>
        <a:bodyPr/>
        <a:lstStyle/>
        <a:p>
          <a:pPr latinLnBrk="1"/>
          <a:endParaRPr lang="ko-KR" altLang="en-US"/>
        </a:p>
      </dgm:t>
    </dgm:pt>
    <dgm:pt modelId="{5DA30983-1117-4830-B60F-806549CE0B8D}" type="sibTrans" cxnId="{1B3BAC40-3198-45B2-BDCB-3D3DCE3A5235}">
      <dgm:prSet/>
      <dgm:spPr/>
      <dgm:t>
        <a:bodyPr/>
        <a:lstStyle/>
        <a:p>
          <a:pPr latinLnBrk="1"/>
          <a:endParaRPr lang="ko-KR" altLang="en-US"/>
        </a:p>
      </dgm:t>
    </dgm:pt>
    <dgm:pt modelId="{D9CCD4CE-91E4-4FA1-B0D1-959FD7B2F9A8}">
      <dgm:prSet custT="1"/>
      <dgm:spPr/>
      <dgm:t>
        <a:bodyPr/>
        <a:lstStyle/>
        <a:p>
          <a:pPr latinLnBrk="1"/>
          <a:r>
            <a:rPr lang="ko-KR" altLang="en-US" sz="1200" b="1" spc="0" dirty="0"/>
            <a:t>느낀 점</a:t>
          </a:r>
          <a:r>
            <a:rPr lang="en-US" altLang="ko-KR" sz="1200" b="1" spc="0" dirty="0"/>
            <a:t>, </a:t>
          </a:r>
          <a:r>
            <a:rPr lang="ko-KR" altLang="en-US" sz="1200" b="1" spc="0" dirty="0"/>
            <a:t>배운 점</a:t>
          </a:r>
          <a:endParaRPr lang="en-US" altLang="ko-KR" sz="1200" b="1" spc="0" dirty="0"/>
        </a:p>
      </dgm:t>
    </dgm:pt>
    <dgm:pt modelId="{BB507E42-873A-462C-ADCE-E74D739F8AF4}" type="parTrans" cxnId="{770AF87C-38DF-4445-A7A0-2B25FE64F489}">
      <dgm:prSet/>
      <dgm:spPr/>
      <dgm:t>
        <a:bodyPr/>
        <a:lstStyle/>
        <a:p>
          <a:pPr latinLnBrk="1"/>
          <a:endParaRPr lang="ko-KR" altLang="en-US"/>
        </a:p>
      </dgm:t>
    </dgm:pt>
    <dgm:pt modelId="{866902A4-7B72-4721-B36D-35C6BA0159EF}" type="sibTrans" cxnId="{770AF87C-38DF-4445-A7A0-2B25FE64F489}">
      <dgm:prSet/>
      <dgm:spPr/>
      <dgm:t>
        <a:bodyPr/>
        <a:lstStyle/>
        <a:p>
          <a:pPr latinLnBrk="1"/>
          <a:endParaRPr lang="ko-KR" altLang="en-US"/>
        </a:p>
      </dgm:t>
    </dgm:pt>
    <dgm:pt modelId="{47BBF670-AF21-4D87-A81D-C69370AF9D27}">
      <dgm:prSet phldrT="[텍스트]" custT="1"/>
      <dgm:spPr/>
      <dgm:t>
        <a:bodyPr/>
        <a:lstStyle/>
        <a:p>
          <a:pPr latinLnBrk="1"/>
          <a:r>
            <a:rPr lang="ko-KR" altLang="en-US" sz="1000" b="1" spc="0" dirty="0"/>
            <a:t> </a:t>
          </a:r>
          <a:r>
            <a:rPr lang="en-US" altLang="ko-KR" sz="1000" b="1" spc="0" dirty="0"/>
            <a:t>(1) UART </a:t>
          </a:r>
          <a:r>
            <a:rPr lang="ko-KR" altLang="en-US" sz="1000" b="1" spc="0" dirty="0"/>
            <a:t>내용 복습하고</a:t>
          </a:r>
          <a:r>
            <a:rPr lang="en-US" altLang="ko-KR" sz="1000" b="1" spc="0" dirty="0"/>
            <a:t>, </a:t>
          </a:r>
          <a:r>
            <a:rPr lang="ko-KR" altLang="en-US" sz="1000" b="1" spc="0" dirty="0"/>
            <a:t>팀원 코드를 참고하는 등 도움을 받아 규격에 맞게 </a:t>
          </a:r>
          <a:r>
            <a:rPr lang="en-US" altLang="ko-KR" sz="1000" b="1" spc="0" dirty="0"/>
            <a:t>UART </a:t>
          </a:r>
          <a:r>
            <a:rPr lang="ko-KR" altLang="en-US" sz="1000" b="1" spc="0" dirty="0"/>
            <a:t>검증을 할 수 있었음</a:t>
          </a:r>
        </a:p>
      </dgm:t>
    </dgm:pt>
    <dgm:pt modelId="{945EACD4-91FB-47DB-B6B9-BCD9965C75DD}" type="parTrans" cxnId="{56D631CB-2D88-4FCE-8356-CCD5675F91AA}">
      <dgm:prSet/>
      <dgm:spPr/>
      <dgm:t>
        <a:bodyPr/>
        <a:lstStyle/>
        <a:p>
          <a:pPr latinLnBrk="1"/>
          <a:endParaRPr lang="ko-KR" altLang="en-US"/>
        </a:p>
      </dgm:t>
    </dgm:pt>
    <dgm:pt modelId="{38844BB0-F22E-4967-92E6-A459236E3659}" type="sibTrans" cxnId="{56D631CB-2D88-4FCE-8356-CCD5675F91AA}">
      <dgm:prSet/>
      <dgm:spPr/>
      <dgm:t>
        <a:bodyPr/>
        <a:lstStyle/>
        <a:p>
          <a:pPr latinLnBrk="1"/>
          <a:endParaRPr lang="ko-KR" altLang="en-US"/>
        </a:p>
      </dgm:t>
    </dgm:pt>
    <dgm:pt modelId="{F5CCF786-460E-4857-85C5-86C62B45F0E1}">
      <dgm:prSet custT="1"/>
      <dgm:spPr/>
      <dgm:t>
        <a:bodyPr/>
        <a:lstStyle/>
        <a:p>
          <a:pPr latinLnBrk="1"/>
          <a:r>
            <a:rPr lang="en-US" altLang="ko-KR" sz="1000" b="1" spc="0" dirty="0"/>
            <a:t> UART </a:t>
          </a:r>
          <a:r>
            <a:rPr lang="ko-KR" altLang="en-US" sz="1000" b="1" spc="0" dirty="0"/>
            <a:t>통신과 파이썬 연계의 확장성을 활용하면 더 많은 작업이 가능하겠다 라는 생각</a:t>
          </a:r>
        </a:p>
      </dgm:t>
    </dgm:pt>
    <dgm:pt modelId="{EA33B042-0A98-4C04-A433-86754BDE3ED4}" type="sibTrans" cxnId="{A788D923-BF32-4739-8802-8C4E49D382B8}">
      <dgm:prSet/>
      <dgm:spPr/>
      <dgm:t>
        <a:bodyPr/>
        <a:lstStyle/>
        <a:p>
          <a:pPr latinLnBrk="1"/>
          <a:endParaRPr lang="ko-KR" altLang="en-US"/>
        </a:p>
      </dgm:t>
    </dgm:pt>
    <dgm:pt modelId="{4AB57CD6-5E18-42BE-A82B-D42096C574A2}" type="parTrans" cxnId="{A788D923-BF32-4739-8802-8C4E49D382B8}">
      <dgm:prSet/>
      <dgm:spPr/>
      <dgm:t>
        <a:bodyPr/>
        <a:lstStyle/>
        <a:p>
          <a:pPr latinLnBrk="1"/>
          <a:endParaRPr lang="ko-KR" altLang="en-US"/>
        </a:p>
      </dgm:t>
    </dgm:pt>
    <dgm:pt modelId="{F531F430-4CE0-4F10-990E-EDA8281FD881}">
      <dgm:prSet custT="1"/>
      <dgm:spPr/>
      <dgm:t>
        <a:bodyPr/>
        <a:lstStyle/>
        <a:p>
          <a:pPr latinLnBrk="1"/>
          <a:r>
            <a:rPr lang="en-US" altLang="ko-KR" sz="1000" b="1" spc="0" dirty="0"/>
            <a:t> AMBA Bus</a:t>
          </a:r>
          <a:r>
            <a:rPr lang="ko-KR" altLang="en-US" sz="1000" b="1" spc="0" dirty="0"/>
            <a:t>의 개념을 용어 정도만 알고 있었는데</a:t>
          </a:r>
          <a:r>
            <a:rPr lang="en-US" altLang="ko-KR" sz="1000" b="1" spc="0" dirty="0"/>
            <a:t>, </a:t>
          </a:r>
          <a:r>
            <a:rPr lang="ko-KR" altLang="en-US" sz="1000" b="1" spc="0" dirty="0"/>
            <a:t>이번 </a:t>
          </a:r>
          <a:r>
            <a:rPr lang="en-US" altLang="ko-KR" sz="1000" b="1" spc="0" dirty="0"/>
            <a:t>APB Bus </a:t>
          </a:r>
          <a:r>
            <a:rPr lang="ko-KR" altLang="en-US" sz="1000" b="1" spc="0" dirty="0"/>
            <a:t>기반 </a:t>
          </a:r>
          <a:r>
            <a:rPr lang="en-US" altLang="ko-KR" sz="1000" b="1" spc="0" dirty="0"/>
            <a:t>SoC </a:t>
          </a:r>
          <a:r>
            <a:rPr lang="ko-KR" altLang="en-US" sz="1000" b="1" spc="0" dirty="0"/>
            <a:t>설계 프로젝트를 통해 대략적인 구조를 배울 수 있어서 남는 것이 많은 프로젝트였다</a:t>
          </a:r>
          <a:r>
            <a:rPr lang="en-US" altLang="ko-KR" sz="1000" b="1" spc="0" dirty="0"/>
            <a:t>. </a:t>
          </a:r>
          <a:r>
            <a:rPr lang="ko-KR" altLang="en-US" sz="1000" b="1" spc="0" dirty="0"/>
            <a:t>특히 각 </a:t>
          </a:r>
          <a:r>
            <a:rPr lang="en-US" altLang="ko-KR" sz="1000" b="1" spc="0" dirty="0"/>
            <a:t>APB Slave </a:t>
          </a:r>
          <a:r>
            <a:rPr lang="ko-KR" altLang="en-US" sz="1000" b="1" spc="0" dirty="0"/>
            <a:t>인 </a:t>
          </a:r>
          <a:r>
            <a:rPr lang="en-US" altLang="ko-KR" sz="1000" b="1" spc="0" dirty="0"/>
            <a:t>peripheral</a:t>
          </a:r>
          <a:r>
            <a:rPr lang="ko-KR" altLang="en-US" sz="1000" b="1" spc="0" dirty="0"/>
            <a:t>에 접근하는 방식이 레지스터 </a:t>
          </a:r>
          <a:r>
            <a:rPr lang="en-US" altLang="ko-KR" sz="1000" b="1" spc="0" dirty="0"/>
            <a:t>Read/Write </a:t>
          </a:r>
          <a:r>
            <a:rPr lang="ko-KR" altLang="en-US" sz="1000" b="1" spc="0" dirty="0"/>
            <a:t>동작 기반인 점이 효율적으로 느껴져서 매우 흥미로웠음</a:t>
          </a:r>
          <a:r>
            <a:rPr lang="en-US" altLang="ko-KR" sz="1000" b="1" spc="0" dirty="0"/>
            <a:t>.</a:t>
          </a:r>
          <a:r>
            <a:rPr lang="ko-KR" altLang="en-US" sz="1000" b="1" spc="0" dirty="0"/>
            <a:t> </a:t>
          </a:r>
        </a:p>
      </dgm:t>
    </dgm:pt>
    <dgm:pt modelId="{33939C9F-E7C2-445F-A7BF-30DE031C0CF8}" type="parTrans" cxnId="{73E06BC4-3832-470E-989D-536A1D5BA028}">
      <dgm:prSet/>
      <dgm:spPr/>
      <dgm:t>
        <a:bodyPr/>
        <a:lstStyle/>
        <a:p>
          <a:pPr latinLnBrk="1"/>
          <a:endParaRPr lang="ko-KR" altLang="en-US"/>
        </a:p>
      </dgm:t>
    </dgm:pt>
    <dgm:pt modelId="{A71D837C-7975-4159-BE41-D150E55943C3}" type="sibTrans" cxnId="{73E06BC4-3832-470E-989D-536A1D5BA028}">
      <dgm:prSet/>
      <dgm:spPr/>
      <dgm:t>
        <a:bodyPr/>
        <a:lstStyle/>
        <a:p>
          <a:pPr latinLnBrk="1"/>
          <a:endParaRPr lang="ko-KR" altLang="en-US"/>
        </a:p>
      </dgm:t>
    </dgm:pt>
    <dgm:pt modelId="{6361380D-2F99-4236-9FDA-502298D8E2E7}">
      <dgm:prSet custT="1"/>
      <dgm:spPr/>
      <dgm:t>
        <a:bodyPr/>
        <a:lstStyle/>
        <a:p>
          <a:pPr latinLnBrk="1"/>
          <a:r>
            <a:rPr lang="en-US" altLang="ko-KR" sz="1000" b="1" spc="0" dirty="0"/>
            <a:t> System Verilog </a:t>
          </a:r>
          <a:r>
            <a:rPr lang="ko-KR" altLang="en-US" sz="1000" b="1" spc="0" dirty="0"/>
            <a:t>테스트벤치를 통한 검증 과정에서 검증 대상 </a:t>
          </a:r>
          <a:r>
            <a:rPr lang="en-US" altLang="ko-KR" sz="1000" b="1" spc="0" dirty="0" smtClean="0"/>
            <a:t>IP</a:t>
          </a:r>
          <a:r>
            <a:rPr lang="ko-KR" altLang="en-US" sz="1000" b="1" spc="0" dirty="0" smtClean="0"/>
            <a:t>에 </a:t>
          </a:r>
          <a:r>
            <a:rPr lang="ko-KR" altLang="en-US" sz="1000" b="1" spc="0" dirty="0"/>
            <a:t>대한 이해가 필수적임을 느꼈음 </a:t>
          </a:r>
        </a:p>
      </dgm:t>
    </dgm:pt>
    <dgm:pt modelId="{DF9C142D-3EBB-4626-A88F-EF8A5BA3C779}" type="parTrans" cxnId="{AEEB90E7-87E3-4760-8BB9-2BC3FA6AD8F6}">
      <dgm:prSet/>
      <dgm:spPr/>
      <dgm:t>
        <a:bodyPr/>
        <a:lstStyle/>
        <a:p>
          <a:pPr latinLnBrk="1"/>
          <a:endParaRPr lang="ko-KR" altLang="en-US"/>
        </a:p>
      </dgm:t>
    </dgm:pt>
    <dgm:pt modelId="{CA00984D-C745-4FB4-8E13-BA83B90872A6}" type="sibTrans" cxnId="{AEEB90E7-87E3-4760-8BB9-2BC3FA6AD8F6}">
      <dgm:prSet/>
      <dgm:spPr/>
      <dgm:t>
        <a:bodyPr/>
        <a:lstStyle/>
        <a:p>
          <a:pPr latinLnBrk="1"/>
          <a:endParaRPr lang="ko-KR" altLang="en-US"/>
        </a:p>
      </dgm:t>
    </dgm:pt>
    <dgm:pt modelId="{D9B08ABC-459C-47A5-90D5-4889C4B9E955}">
      <dgm:prSet phldrT="[텍스트]" custT="1"/>
      <dgm:spPr/>
      <dgm:t>
        <a:bodyPr/>
        <a:lstStyle/>
        <a:p>
          <a:pPr latinLnBrk="1"/>
          <a:r>
            <a:rPr lang="ko-KR" altLang="en-US" sz="1200" b="1" spc="0" dirty="0"/>
            <a:t>해결</a:t>
          </a:r>
          <a:endParaRPr lang="en-US" altLang="ko-KR" sz="1200" b="1" spc="0" dirty="0"/>
        </a:p>
      </dgm:t>
    </dgm:pt>
    <dgm:pt modelId="{BAEC0BD3-A263-4306-A3D3-D6C497D97C69}" type="parTrans" cxnId="{A6364FAA-BFBB-4E7A-A447-12EA7DBFBAA6}">
      <dgm:prSet/>
      <dgm:spPr/>
      <dgm:t>
        <a:bodyPr/>
        <a:lstStyle/>
        <a:p>
          <a:pPr latinLnBrk="1"/>
          <a:endParaRPr lang="ko-KR" altLang="en-US"/>
        </a:p>
      </dgm:t>
    </dgm:pt>
    <dgm:pt modelId="{15C4D17B-0E79-4E2B-BFE3-DA37ABD2D7A6}" type="sibTrans" cxnId="{A6364FAA-BFBB-4E7A-A447-12EA7DBFBAA6}">
      <dgm:prSet/>
      <dgm:spPr/>
      <dgm:t>
        <a:bodyPr/>
        <a:lstStyle/>
        <a:p>
          <a:pPr latinLnBrk="1"/>
          <a:endParaRPr lang="ko-KR" altLang="en-US"/>
        </a:p>
      </dgm:t>
    </dgm:pt>
    <dgm:pt modelId="{594EFD01-9B2C-4BD6-86FF-B6AD6E17C099}">
      <dgm:prSet phldrT="[텍스트]" custT="1"/>
      <dgm:spPr/>
      <dgm:t>
        <a:bodyPr/>
        <a:lstStyle/>
        <a:p>
          <a:pPr latinLnBrk="1"/>
          <a:r>
            <a:rPr lang="en-US" altLang="ko-KR" sz="1000" b="1" spc="0" dirty="0"/>
            <a:t> UART</a:t>
          </a:r>
          <a:r>
            <a:rPr lang="ko-KR" altLang="en-US" sz="1000" b="1" spc="0" dirty="0"/>
            <a:t>를 검증할 때도 </a:t>
          </a:r>
          <a:r>
            <a:rPr lang="en-US" altLang="ko-KR" sz="1000" b="1" spc="0" dirty="0"/>
            <a:t>UART </a:t>
          </a:r>
          <a:r>
            <a:rPr lang="ko-KR" altLang="en-US" sz="1000" b="1" spc="0" dirty="0"/>
            <a:t>규격에 맞춰서 테스트 벤치를 짜야 했던 점 </a:t>
          </a:r>
          <a:r>
            <a:rPr lang="en-US" altLang="ko-KR" sz="1000" b="1" spc="0" dirty="0"/>
            <a:t>– (1)</a:t>
          </a:r>
          <a:endParaRPr lang="ko-KR" altLang="en-US" sz="1200" b="1" spc="0" dirty="0"/>
        </a:p>
      </dgm:t>
    </dgm:pt>
    <dgm:pt modelId="{5556ED98-9590-463A-B7FC-D63CC4B518B1}" type="parTrans" cxnId="{13649999-6EAA-4975-8C44-A3CC431A9168}">
      <dgm:prSet/>
      <dgm:spPr/>
      <dgm:t>
        <a:bodyPr/>
        <a:lstStyle/>
        <a:p>
          <a:pPr latinLnBrk="1"/>
          <a:endParaRPr lang="ko-KR" altLang="en-US"/>
        </a:p>
      </dgm:t>
    </dgm:pt>
    <dgm:pt modelId="{5E7FD09E-1CF2-4FE9-BCD0-7E37E5CCDEC0}" type="sibTrans" cxnId="{13649999-6EAA-4975-8C44-A3CC431A9168}">
      <dgm:prSet/>
      <dgm:spPr/>
      <dgm:t>
        <a:bodyPr/>
        <a:lstStyle/>
        <a:p>
          <a:pPr latinLnBrk="1"/>
          <a:endParaRPr lang="ko-KR" altLang="en-US"/>
        </a:p>
      </dgm:t>
    </dgm:pt>
    <dgm:pt modelId="{B5CD9C14-AB74-4F42-B67C-95948E6ED91B}">
      <dgm:prSet phldrT="[텍스트]" custT="1"/>
      <dgm:spPr/>
      <dgm:t>
        <a:bodyPr/>
        <a:lstStyle/>
        <a:p>
          <a:pPr latinLnBrk="1"/>
          <a:r>
            <a:rPr lang="en-US" altLang="ko-KR" sz="1000" b="1" spc="0" dirty="0"/>
            <a:t> UART</a:t>
          </a:r>
          <a:r>
            <a:rPr lang="ko-KR" altLang="en-US" sz="1000" b="1" spc="0" dirty="0"/>
            <a:t>를 통한 출력 확인 시 한 글자 씩 빠져서 출력되는 등의 버그 </a:t>
          </a:r>
          <a:r>
            <a:rPr lang="en-US" altLang="ko-KR" sz="1000" b="1" spc="0" dirty="0"/>
            <a:t>– (2)</a:t>
          </a:r>
          <a:r>
            <a:rPr lang="ko-KR" altLang="en-US" sz="1000" b="1" spc="0" dirty="0"/>
            <a:t> </a:t>
          </a:r>
        </a:p>
      </dgm:t>
    </dgm:pt>
    <dgm:pt modelId="{F5F7E6E4-EE65-434D-96B2-073BB3241817}" type="parTrans" cxnId="{BDD7E3A2-9591-4697-BE4C-11062FD6E059}">
      <dgm:prSet/>
      <dgm:spPr/>
      <dgm:t>
        <a:bodyPr/>
        <a:lstStyle/>
        <a:p>
          <a:pPr latinLnBrk="1"/>
          <a:endParaRPr lang="ko-KR" altLang="en-US"/>
        </a:p>
      </dgm:t>
    </dgm:pt>
    <dgm:pt modelId="{0203633F-122B-4B1C-BEF5-F25CAA6946F7}" type="sibTrans" cxnId="{BDD7E3A2-9591-4697-BE4C-11062FD6E059}">
      <dgm:prSet/>
      <dgm:spPr/>
      <dgm:t>
        <a:bodyPr/>
        <a:lstStyle/>
        <a:p>
          <a:pPr latinLnBrk="1"/>
          <a:endParaRPr lang="ko-KR" altLang="en-US"/>
        </a:p>
      </dgm:t>
    </dgm:pt>
    <dgm:pt modelId="{72E958F5-477F-4986-A733-8BE30D7CCBBA}">
      <dgm:prSet phldrT="[텍스트]" custT="1"/>
      <dgm:spPr/>
      <dgm:t>
        <a:bodyPr/>
        <a:lstStyle/>
        <a:p>
          <a:pPr latinLnBrk="1"/>
          <a:r>
            <a:rPr lang="en-US" altLang="ko-KR" sz="1000" b="1" spc="0" dirty="0"/>
            <a:t> </a:t>
          </a:r>
          <a:r>
            <a:rPr lang="ko-KR" altLang="en-US" sz="1000" b="1" spc="0" dirty="0"/>
            <a:t>측정 값을 </a:t>
          </a:r>
          <a:r>
            <a:rPr lang="en-US" altLang="ko-KR" sz="1000" b="1" spc="0" dirty="0"/>
            <a:t>UART</a:t>
          </a:r>
          <a:r>
            <a:rPr lang="ko-KR" altLang="en-US" sz="1000" b="1" spc="0" dirty="0"/>
            <a:t>를 통해 출력하기 위해선 자릿수 연산이 필요한데</a:t>
          </a:r>
          <a:r>
            <a:rPr lang="en-US" altLang="ko-KR" sz="1000" b="1" spc="0" dirty="0"/>
            <a:t>, CPU</a:t>
          </a:r>
          <a:r>
            <a:rPr lang="ko-KR" altLang="en-US" sz="1000" b="1" spc="0" dirty="0"/>
            <a:t>인 </a:t>
          </a:r>
          <a:r>
            <a:rPr lang="en-US" altLang="ko-KR" sz="1000" b="1" spc="0" dirty="0"/>
            <a:t>RV32I </a:t>
          </a:r>
          <a:r>
            <a:rPr lang="ko-KR" altLang="en-US" sz="1000" b="1" spc="0" dirty="0"/>
            <a:t>구조상 곱셈 및 나눗셈 연산에 어려움이 있던 점 </a:t>
          </a:r>
          <a:r>
            <a:rPr lang="en-US" altLang="ko-KR" sz="1000" b="1" spc="0" dirty="0"/>
            <a:t>– (3)</a:t>
          </a:r>
          <a:endParaRPr lang="ko-KR" altLang="en-US" sz="1000" b="1" spc="0" dirty="0"/>
        </a:p>
      </dgm:t>
    </dgm:pt>
    <dgm:pt modelId="{564BBE9D-3233-4DB7-B1E6-CA1468D6F991}" type="parTrans" cxnId="{AFC51651-12D5-48F4-ADDB-654F457A8AB8}">
      <dgm:prSet/>
      <dgm:spPr/>
      <dgm:t>
        <a:bodyPr/>
        <a:lstStyle/>
        <a:p>
          <a:pPr latinLnBrk="1"/>
          <a:endParaRPr lang="ko-KR" altLang="en-US"/>
        </a:p>
      </dgm:t>
    </dgm:pt>
    <dgm:pt modelId="{623FF2A3-9529-49D5-A8F4-260399154701}" type="sibTrans" cxnId="{AFC51651-12D5-48F4-ADDB-654F457A8AB8}">
      <dgm:prSet/>
      <dgm:spPr/>
      <dgm:t>
        <a:bodyPr/>
        <a:lstStyle/>
        <a:p>
          <a:pPr latinLnBrk="1"/>
          <a:endParaRPr lang="ko-KR" altLang="en-US"/>
        </a:p>
      </dgm:t>
    </dgm:pt>
    <dgm:pt modelId="{119A5AC5-E985-4BA9-B367-47A993272057}">
      <dgm:prSet phldrT="[텍스트]" custT="1"/>
      <dgm:spPr/>
      <dgm:t>
        <a:bodyPr/>
        <a:lstStyle/>
        <a:p>
          <a:pPr latinLnBrk="1"/>
          <a:r>
            <a:rPr lang="en-US" altLang="ko-KR" sz="1000" b="1" spc="0" dirty="0"/>
            <a:t> (2) </a:t>
          </a:r>
          <a:r>
            <a:rPr lang="ko-KR" altLang="en-US" sz="1000" b="1" spc="0" dirty="0"/>
            <a:t>글자가 빠진 부분 앞에 공백을 출력하거나</a:t>
          </a:r>
          <a:r>
            <a:rPr lang="en-US" altLang="ko-KR" sz="1000" b="1" spc="0" dirty="0"/>
            <a:t>, delay </a:t>
          </a:r>
          <a:r>
            <a:rPr lang="ko-KR" altLang="en-US" sz="1000" b="1" spc="0" dirty="0"/>
            <a:t>함수를 활용하여 해결</a:t>
          </a:r>
        </a:p>
      </dgm:t>
    </dgm:pt>
    <dgm:pt modelId="{21C11D33-2AED-4C81-807F-E794049FB83E}" type="parTrans" cxnId="{1765B5C3-5C08-44A5-B03A-61FB990F140C}">
      <dgm:prSet/>
      <dgm:spPr/>
      <dgm:t>
        <a:bodyPr/>
        <a:lstStyle/>
        <a:p>
          <a:pPr latinLnBrk="1"/>
          <a:endParaRPr lang="ko-KR" altLang="en-US"/>
        </a:p>
      </dgm:t>
    </dgm:pt>
    <dgm:pt modelId="{54851EF8-5F23-4D2E-8A44-B6679B53EDA0}" type="sibTrans" cxnId="{1765B5C3-5C08-44A5-B03A-61FB990F140C}">
      <dgm:prSet/>
      <dgm:spPr/>
      <dgm:t>
        <a:bodyPr/>
        <a:lstStyle/>
        <a:p>
          <a:pPr latinLnBrk="1"/>
          <a:endParaRPr lang="ko-KR" altLang="en-US"/>
        </a:p>
      </dgm:t>
    </dgm:pt>
    <dgm:pt modelId="{EDE0BC18-D7B5-47E1-9575-72F38AFD330F}">
      <dgm:prSet phldrT="[텍스트]" custT="1"/>
      <dgm:spPr/>
      <dgm:t>
        <a:bodyPr/>
        <a:lstStyle/>
        <a:p>
          <a:pPr latinLnBrk="1"/>
          <a:r>
            <a:rPr lang="en-US" altLang="ko-KR" sz="1000" b="1" spc="0" dirty="0"/>
            <a:t> C </a:t>
          </a:r>
          <a:r>
            <a:rPr lang="ko-KR" altLang="en-US" sz="1000" b="1" spc="0" dirty="0"/>
            <a:t>코딩에 익숙하지 않아 의도한 동작을 코드로 옮기는 과정이 어려웠음</a:t>
          </a:r>
        </a:p>
      </dgm:t>
    </dgm:pt>
    <dgm:pt modelId="{8ABDADF2-AB64-4C80-86FF-3A7EE7083359}" type="parTrans" cxnId="{D3589CD2-9F34-4825-98E8-D07FCE5907CB}">
      <dgm:prSet/>
      <dgm:spPr/>
      <dgm:t>
        <a:bodyPr/>
        <a:lstStyle/>
        <a:p>
          <a:pPr latinLnBrk="1"/>
          <a:endParaRPr lang="ko-KR" altLang="en-US"/>
        </a:p>
      </dgm:t>
    </dgm:pt>
    <dgm:pt modelId="{BB0AFBCB-912C-4A53-8CCB-F80DE037115D}" type="sibTrans" cxnId="{D3589CD2-9F34-4825-98E8-D07FCE5907CB}">
      <dgm:prSet/>
      <dgm:spPr/>
      <dgm:t>
        <a:bodyPr/>
        <a:lstStyle/>
        <a:p>
          <a:pPr latinLnBrk="1"/>
          <a:endParaRPr lang="ko-KR" altLang="en-US"/>
        </a:p>
      </dgm:t>
    </dgm:pt>
    <dgm:pt modelId="{2BFA473B-E4DB-4C89-821F-B346C05CEBB7}">
      <dgm:prSet phldrT="[텍스트]" custT="1"/>
      <dgm:spPr/>
      <dgm:t>
        <a:bodyPr/>
        <a:lstStyle/>
        <a:p>
          <a:pPr latinLnBrk="1"/>
          <a:r>
            <a:rPr lang="en-US" altLang="ko-KR" sz="1000" b="1" spc="0" dirty="0"/>
            <a:t> (3) </a:t>
          </a:r>
          <a:r>
            <a:rPr lang="ko-KR" altLang="en-US" sz="1000" b="1" spc="0" dirty="0"/>
            <a:t>간단한 알고리즘을 활용하여</a:t>
          </a:r>
          <a:r>
            <a:rPr lang="en-US" altLang="ko-KR" sz="1000" b="1" spc="0" dirty="0"/>
            <a:t> </a:t>
          </a:r>
          <a:r>
            <a:rPr lang="ko-KR" altLang="en-US" sz="1000" b="1" spc="0" dirty="0"/>
            <a:t>자릿수 연산을 위한 함수를 만들어 해결</a:t>
          </a:r>
        </a:p>
      </dgm:t>
    </dgm:pt>
    <dgm:pt modelId="{3CBC021F-823A-40F7-9AF9-5CE5FC66348A}" type="parTrans" cxnId="{56CDFAD2-872E-401F-85CC-3F5906188744}">
      <dgm:prSet/>
      <dgm:spPr/>
      <dgm:t>
        <a:bodyPr/>
        <a:lstStyle/>
        <a:p>
          <a:pPr latinLnBrk="1"/>
          <a:endParaRPr lang="ko-KR" altLang="en-US"/>
        </a:p>
      </dgm:t>
    </dgm:pt>
    <dgm:pt modelId="{40F6C509-B41E-4C99-A562-6E46469E0961}" type="sibTrans" cxnId="{56CDFAD2-872E-401F-85CC-3F5906188744}">
      <dgm:prSet/>
      <dgm:spPr/>
      <dgm:t>
        <a:bodyPr/>
        <a:lstStyle/>
        <a:p>
          <a:pPr latinLnBrk="1"/>
          <a:endParaRPr lang="ko-KR" altLang="en-US"/>
        </a:p>
      </dgm:t>
    </dgm:pt>
    <dgm:pt modelId="{C909C02A-E4DF-4E4C-B1A3-BEEC12CE7AD2}">
      <dgm:prSet phldrT="[텍스트]" custT="1"/>
      <dgm:spPr/>
      <dgm:t>
        <a:bodyPr/>
        <a:lstStyle/>
        <a:p>
          <a:pPr latinLnBrk="1"/>
          <a:r>
            <a:rPr lang="en-US" altLang="ko-KR" sz="1000" b="1" spc="0" dirty="0"/>
            <a:t> </a:t>
          </a:r>
          <a:r>
            <a:rPr lang="ko-KR" altLang="en-US" sz="1000" b="1" spc="0" dirty="0"/>
            <a:t>구조적인 </a:t>
          </a:r>
          <a:r>
            <a:rPr lang="en-US" altLang="ko-KR" sz="1000" b="1" spc="0" dirty="0"/>
            <a:t>System Verilog </a:t>
          </a:r>
          <a:r>
            <a:rPr lang="ko-KR" altLang="en-US" sz="1000" b="1" spc="0" dirty="0" err="1"/>
            <a:t>테스트벤치를</a:t>
          </a:r>
          <a:r>
            <a:rPr lang="ko-KR" altLang="en-US" sz="1000" b="1" spc="0" dirty="0"/>
            <a:t> 통해 검증하는 전체 과정 </a:t>
          </a:r>
        </a:p>
      </dgm:t>
    </dgm:pt>
    <dgm:pt modelId="{88D4E521-9B98-4995-9282-C5D66696EAEA}" type="parTrans" cxnId="{6828BD91-BEA4-4A5A-A1A1-34CCE90A0BB9}">
      <dgm:prSet/>
      <dgm:spPr/>
      <dgm:t>
        <a:bodyPr/>
        <a:lstStyle/>
        <a:p>
          <a:pPr latinLnBrk="1"/>
          <a:endParaRPr lang="ko-KR" altLang="en-US"/>
        </a:p>
      </dgm:t>
    </dgm:pt>
    <dgm:pt modelId="{EAEF05E0-A47F-4C51-9933-F24378F8E670}" type="sibTrans" cxnId="{6828BD91-BEA4-4A5A-A1A1-34CCE90A0BB9}">
      <dgm:prSet/>
      <dgm:spPr/>
      <dgm:t>
        <a:bodyPr/>
        <a:lstStyle/>
        <a:p>
          <a:pPr latinLnBrk="1"/>
          <a:endParaRPr lang="ko-KR" altLang="en-US"/>
        </a:p>
      </dgm:t>
    </dgm:pt>
    <dgm:pt modelId="{36ED1864-80B7-46D2-9B61-3458CD545293}">
      <dgm:prSet phldrT="[텍스트]" custT="1"/>
      <dgm:spPr/>
      <dgm:t>
        <a:bodyPr/>
        <a:lstStyle/>
        <a:p>
          <a:pPr latinLnBrk="1"/>
          <a:r>
            <a:rPr lang="en-US" altLang="ko-KR" sz="1000" b="1" spc="0" dirty="0"/>
            <a:t> System Verilog </a:t>
          </a:r>
          <a:r>
            <a:rPr lang="ko-KR" altLang="en-US" sz="1000" b="1" spc="0" dirty="0" err="1"/>
            <a:t>테스트벤치를</a:t>
          </a:r>
          <a:r>
            <a:rPr lang="ko-KR" altLang="en-US" sz="1000" b="1" spc="0" dirty="0"/>
            <a:t> 통한 검증은 지속적으로 공부하고 적용할 필요를 느낌</a:t>
          </a:r>
        </a:p>
      </dgm:t>
    </dgm:pt>
    <dgm:pt modelId="{4489737F-7328-49B4-8820-526DD940E082}" type="parTrans" cxnId="{EB36F398-7E2B-4CEE-AFB2-7D5DC433738D}">
      <dgm:prSet/>
      <dgm:spPr/>
      <dgm:t>
        <a:bodyPr/>
        <a:lstStyle/>
        <a:p>
          <a:pPr latinLnBrk="1"/>
          <a:endParaRPr lang="ko-KR" altLang="en-US"/>
        </a:p>
      </dgm:t>
    </dgm:pt>
    <dgm:pt modelId="{27EBD207-8DC6-4BEB-A41C-84BE27D6CCB3}" type="sibTrans" cxnId="{EB36F398-7E2B-4CEE-AFB2-7D5DC433738D}">
      <dgm:prSet/>
      <dgm:spPr/>
      <dgm:t>
        <a:bodyPr/>
        <a:lstStyle/>
        <a:p>
          <a:pPr latinLnBrk="1"/>
          <a:endParaRPr lang="ko-KR" altLang="en-US"/>
        </a:p>
      </dgm:t>
    </dgm:pt>
    <dgm:pt modelId="{6AF1F34B-3789-4E8A-BEA8-9F61609F3056}" type="pres">
      <dgm:prSet presAssocID="{31049312-047E-45D7-B692-5D8F2F782C2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94D62A-2C33-4A66-A79A-364AF375C5C5}" type="pres">
      <dgm:prSet presAssocID="{877AC949-F131-4921-8CF4-B93A246D6EF1}" presName="linNode" presStyleCnt="0"/>
      <dgm:spPr/>
    </dgm:pt>
    <dgm:pt modelId="{D59B156A-B76E-465B-AC78-6FFB87E3D610}" type="pres">
      <dgm:prSet presAssocID="{877AC949-F131-4921-8CF4-B93A246D6EF1}" presName="parentText" presStyleLbl="node1" presStyleIdx="0" presStyleCnt="3" custScaleX="44368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1DB2B4C-E736-4962-9A98-575219A3ABCF}" type="pres">
      <dgm:prSet presAssocID="{877AC949-F131-4921-8CF4-B93A246D6EF1}" presName="descendantText" presStyleLbl="alignAccFollowNode1" presStyleIdx="0" presStyleCnt="3" custScaleX="11302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8BBE096-6973-4AF5-AFD0-5DD9EE14E241}" type="pres">
      <dgm:prSet presAssocID="{5DA30983-1117-4830-B60F-806549CE0B8D}" presName="sp" presStyleCnt="0"/>
      <dgm:spPr/>
    </dgm:pt>
    <dgm:pt modelId="{F1BD268D-5534-4D7F-BF3C-855D4998102D}" type="pres">
      <dgm:prSet presAssocID="{D9B08ABC-459C-47A5-90D5-4889C4B9E955}" presName="linNode" presStyleCnt="0"/>
      <dgm:spPr/>
    </dgm:pt>
    <dgm:pt modelId="{2038B017-1927-4028-9B2D-CD045A5C6DCA}" type="pres">
      <dgm:prSet presAssocID="{D9B08ABC-459C-47A5-90D5-4889C4B9E955}" presName="parentText" presStyleLbl="node1" presStyleIdx="1" presStyleCnt="3" custScaleX="44228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B44C481-3F55-4D6A-8201-C6D16057FC77}" type="pres">
      <dgm:prSet presAssocID="{D9B08ABC-459C-47A5-90D5-4889C4B9E955}" presName="descendantText" presStyleLbl="alignAccFollowNode1" presStyleIdx="1" presStyleCnt="3" custScaleX="11342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7CF1024-D3A4-4574-BC72-782E75A90336}" type="pres">
      <dgm:prSet presAssocID="{15C4D17B-0E79-4E2B-BFE3-DA37ABD2D7A6}" presName="sp" presStyleCnt="0"/>
      <dgm:spPr/>
    </dgm:pt>
    <dgm:pt modelId="{B5870118-EBC8-417E-AD57-33E5652597E2}" type="pres">
      <dgm:prSet presAssocID="{D9CCD4CE-91E4-4FA1-B0D1-959FD7B2F9A8}" presName="linNode" presStyleCnt="0"/>
      <dgm:spPr/>
    </dgm:pt>
    <dgm:pt modelId="{0058D970-AB5F-4005-955F-6389A8C86A2B}" type="pres">
      <dgm:prSet presAssocID="{D9CCD4CE-91E4-4FA1-B0D1-959FD7B2F9A8}" presName="parentText" presStyleLbl="node1" presStyleIdx="2" presStyleCnt="3" custScaleX="44228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352640B-BD9A-4EB6-9204-F6D0955D4FA3}" type="pres">
      <dgm:prSet presAssocID="{D9CCD4CE-91E4-4FA1-B0D1-959FD7B2F9A8}" presName="descendantText" presStyleLbl="alignAccFollowNode1" presStyleIdx="2" presStyleCnt="3" custScaleX="11342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73E06BC4-3832-470E-989D-536A1D5BA028}" srcId="{D9CCD4CE-91E4-4FA1-B0D1-959FD7B2F9A8}" destId="{F531F430-4CE0-4F10-990E-EDA8281FD881}" srcOrd="1" destOrd="0" parTransId="{33939C9F-E7C2-445F-A7BF-30DE031C0CF8}" sibTransId="{A71D837C-7975-4159-BE41-D150E55943C3}"/>
    <dgm:cxn modelId="{D892355A-76B0-4744-BB78-857C843815E1}" type="presOf" srcId="{594EFD01-9B2C-4BD6-86FF-B6AD6E17C099}" destId="{E1DB2B4C-E736-4962-9A98-575219A3ABCF}" srcOrd="0" destOrd="0" presId="urn:microsoft.com/office/officeart/2005/8/layout/vList5"/>
    <dgm:cxn modelId="{BDD7E3A2-9591-4697-BE4C-11062FD6E059}" srcId="{877AC949-F131-4921-8CF4-B93A246D6EF1}" destId="{B5CD9C14-AB74-4F42-B67C-95948E6ED91B}" srcOrd="1" destOrd="0" parTransId="{F5F7E6E4-EE65-434D-96B2-073BB3241817}" sibTransId="{0203633F-122B-4B1C-BEF5-F25CAA6946F7}"/>
    <dgm:cxn modelId="{3C83137D-D5B5-4ADB-A042-55966536F34B}" type="presOf" srcId="{C909C02A-E4DF-4E4C-B1A3-BEEC12CE7AD2}" destId="{E1DB2B4C-E736-4962-9A98-575219A3ABCF}" srcOrd="0" destOrd="4" presId="urn:microsoft.com/office/officeart/2005/8/layout/vList5"/>
    <dgm:cxn modelId="{770AF87C-38DF-4445-A7A0-2B25FE64F489}" srcId="{31049312-047E-45D7-B692-5D8F2F782C2D}" destId="{D9CCD4CE-91E4-4FA1-B0D1-959FD7B2F9A8}" srcOrd="2" destOrd="0" parTransId="{BB507E42-873A-462C-ADCE-E74D739F8AF4}" sibTransId="{866902A4-7B72-4721-B36D-35C6BA0159EF}"/>
    <dgm:cxn modelId="{2B91011E-4821-4B8C-A550-2DFF4E172261}" type="presOf" srcId="{6361380D-2F99-4236-9FDA-502298D8E2E7}" destId="{1352640B-BD9A-4EB6-9204-F6D0955D4FA3}" srcOrd="0" destOrd="2" presId="urn:microsoft.com/office/officeart/2005/8/layout/vList5"/>
    <dgm:cxn modelId="{AEEB90E7-87E3-4760-8BB9-2BC3FA6AD8F6}" srcId="{D9CCD4CE-91E4-4FA1-B0D1-959FD7B2F9A8}" destId="{6361380D-2F99-4236-9FDA-502298D8E2E7}" srcOrd="2" destOrd="0" parTransId="{DF9C142D-3EBB-4626-A88F-EF8A5BA3C779}" sibTransId="{CA00984D-C745-4FB4-8E13-BA83B90872A6}"/>
    <dgm:cxn modelId="{F8F7894A-204D-428E-8EA8-EF568AA558D3}" type="presOf" srcId="{F5CCF786-460E-4857-85C5-86C62B45F0E1}" destId="{1352640B-BD9A-4EB6-9204-F6D0955D4FA3}" srcOrd="0" destOrd="0" presId="urn:microsoft.com/office/officeart/2005/8/layout/vList5"/>
    <dgm:cxn modelId="{13649999-6EAA-4975-8C44-A3CC431A9168}" srcId="{877AC949-F131-4921-8CF4-B93A246D6EF1}" destId="{594EFD01-9B2C-4BD6-86FF-B6AD6E17C099}" srcOrd="0" destOrd="0" parTransId="{5556ED98-9590-463A-B7FC-D63CC4B518B1}" sibTransId="{5E7FD09E-1CF2-4FE9-BCD0-7E37E5CCDEC0}"/>
    <dgm:cxn modelId="{1765B5C3-5C08-44A5-B03A-61FB990F140C}" srcId="{D9B08ABC-459C-47A5-90D5-4889C4B9E955}" destId="{119A5AC5-E985-4BA9-B367-47A993272057}" srcOrd="1" destOrd="0" parTransId="{21C11D33-2AED-4C81-807F-E794049FB83E}" sibTransId="{54851EF8-5F23-4D2E-8A44-B6679B53EDA0}"/>
    <dgm:cxn modelId="{B6D41E22-CE5A-46B0-8134-43950E73B122}" type="presOf" srcId="{D9B08ABC-459C-47A5-90D5-4889C4B9E955}" destId="{2038B017-1927-4028-9B2D-CD045A5C6DCA}" srcOrd="0" destOrd="0" presId="urn:microsoft.com/office/officeart/2005/8/layout/vList5"/>
    <dgm:cxn modelId="{A788D923-BF32-4739-8802-8C4E49D382B8}" srcId="{D9CCD4CE-91E4-4FA1-B0D1-959FD7B2F9A8}" destId="{F5CCF786-460E-4857-85C5-86C62B45F0E1}" srcOrd="0" destOrd="0" parTransId="{4AB57CD6-5E18-42BE-A82B-D42096C574A2}" sibTransId="{EA33B042-0A98-4C04-A433-86754BDE3ED4}"/>
    <dgm:cxn modelId="{D7AE6DB4-189D-4BA0-A1DD-91DE82DDEF9A}" type="presOf" srcId="{EDE0BC18-D7B5-47E1-9575-72F38AFD330F}" destId="{E1DB2B4C-E736-4962-9A98-575219A3ABCF}" srcOrd="0" destOrd="3" presId="urn:microsoft.com/office/officeart/2005/8/layout/vList5"/>
    <dgm:cxn modelId="{56CDFAD2-872E-401F-85CC-3F5906188744}" srcId="{D9B08ABC-459C-47A5-90D5-4889C4B9E955}" destId="{2BFA473B-E4DB-4C89-821F-B346C05CEBB7}" srcOrd="2" destOrd="0" parTransId="{3CBC021F-823A-40F7-9AF9-5CE5FC66348A}" sibTransId="{40F6C509-B41E-4C99-A562-6E46469E0961}"/>
    <dgm:cxn modelId="{56D631CB-2D88-4FCE-8356-CCD5675F91AA}" srcId="{D9B08ABC-459C-47A5-90D5-4889C4B9E955}" destId="{47BBF670-AF21-4D87-A81D-C69370AF9D27}" srcOrd="0" destOrd="0" parTransId="{945EACD4-91FB-47DB-B6B9-BCD9965C75DD}" sibTransId="{38844BB0-F22E-4967-92E6-A459236E3659}"/>
    <dgm:cxn modelId="{F1CCAB89-9C4E-4CB5-A25D-C730BBA7D012}" type="presOf" srcId="{B5CD9C14-AB74-4F42-B67C-95948E6ED91B}" destId="{E1DB2B4C-E736-4962-9A98-575219A3ABCF}" srcOrd="0" destOrd="1" presId="urn:microsoft.com/office/officeart/2005/8/layout/vList5"/>
    <dgm:cxn modelId="{07238C53-4CB4-4D3A-B695-CEC147105E50}" type="presOf" srcId="{F531F430-4CE0-4F10-990E-EDA8281FD881}" destId="{1352640B-BD9A-4EB6-9204-F6D0955D4FA3}" srcOrd="0" destOrd="1" presId="urn:microsoft.com/office/officeart/2005/8/layout/vList5"/>
    <dgm:cxn modelId="{5E3A3E0F-5BAF-496A-AFA4-5FB2C0FB90BB}" type="presOf" srcId="{36ED1864-80B7-46D2-9B61-3458CD545293}" destId="{3B44C481-3F55-4D6A-8201-C6D16057FC77}" srcOrd="0" destOrd="3" presId="urn:microsoft.com/office/officeart/2005/8/layout/vList5"/>
    <dgm:cxn modelId="{AFC67759-1DE5-4CA2-BD32-844F2A4118CC}" type="presOf" srcId="{72E958F5-477F-4986-A733-8BE30D7CCBBA}" destId="{E1DB2B4C-E736-4962-9A98-575219A3ABCF}" srcOrd="0" destOrd="2" presId="urn:microsoft.com/office/officeart/2005/8/layout/vList5"/>
    <dgm:cxn modelId="{398354A0-2277-48D0-B4AD-825819BFCCA2}" type="presOf" srcId="{31049312-047E-45D7-B692-5D8F2F782C2D}" destId="{6AF1F34B-3789-4E8A-BEA8-9F61609F3056}" srcOrd="0" destOrd="0" presId="urn:microsoft.com/office/officeart/2005/8/layout/vList5"/>
    <dgm:cxn modelId="{A6364FAA-BFBB-4E7A-A447-12EA7DBFBAA6}" srcId="{31049312-047E-45D7-B692-5D8F2F782C2D}" destId="{D9B08ABC-459C-47A5-90D5-4889C4B9E955}" srcOrd="1" destOrd="0" parTransId="{BAEC0BD3-A263-4306-A3D3-D6C497D97C69}" sibTransId="{15C4D17B-0E79-4E2B-BFE3-DA37ABD2D7A6}"/>
    <dgm:cxn modelId="{2CCD46D1-97B2-452D-9C0B-4725E315EC3E}" type="presOf" srcId="{D9CCD4CE-91E4-4FA1-B0D1-959FD7B2F9A8}" destId="{0058D970-AB5F-4005-955F-6389A8C86A2B}" srcOrd="0" destOrd="0" presId="urn:microsoft.com/office/officeart/2005/8/layout/vList5"/>
    <dgm:cxn modelId="{EB36F398-7E2B-4CEE-AFB2-7D5DC433738D}" srcId="{D9B08ABC-459C-47A5-90D5-4889C4B9E955}" destId="{36ED1864-80B7-46D2-9B61-3458CD545293}" srcOrd="3" destOrd="0" parTransId="{4489737F-7328-49B4-8820-526DD940E082}" sibTransId="{27EBD207-8DC6-4BEB-A41C-84BE27D6CCB3}"/>
    <dgm:cxn modelId="{D3589CD2-9F34-4825-98E8-D07FCE5907CB}" srcId="{877AC949-F131-4921-8CF4-B93A246D6EF1}" destId="{EDE0BC18-D7B5-47E1-9575-72F38AFD330F}" srcOrd="3" destOrd="0" parTransId="{8ABDADF2-AB64-4C80-86FF-3A7EE7083359}" sibTransId="{BB0AFBCB-912C-4A53-8CCB-F80DE037115D}"/>
    <dgm:cxn modelId="{AFC51651-12D5-48F4-ADDB-654F457A8AB8}" srcId="{877AC949-F131-4921-8CF4-B93A246D6EF1}" destId="{72E958F5-477F-4986-A733-8BE30D7CCBBA}" srcOrd="2" destOrd="0" parTransId="{564BBE9D-3233-4DB7-B1E6-CA1468D6F991}" sibTransId="{623FF2A3-9529-49D5-A8F4-260399154701}"/>
    <dgm:cxn modelId="{7C0AC705-AEBD-4487-8F6F-BAF3ECDFD2B0}" type="presOf" srcId="{2BFA473B-E4DB-4C89-821F-B346C05CEBB7}" destId="{3B44C481-3F55-4D6A-8201-C6D16057FC77}" srcOrd="0" destOrd="2" presId="urn:microsoft.com/office/officeart/2005/8/layout/vList5"/>
    <dgm:cxn modelId="{8EBA22EE-7CE0-4863-95E4-70D0D43B3C17}" type="presOf" srcId="{119A5AC5-E985-4BA9-B367-47A993272057}" destId="{3B44C481-3F55-4D6A-8201-C6D16057FC77}" srcOrd="0" destOrd="1" presId="urn:microsoft.com/office/officeart/2005/8/layout/vList5"/>
    <dgm:cxn modelId="{533B31B0-AD68-4FA7-8149-2DB97548DC4A}" type="presOf" srcId="{47BBF670-AF21-4D87-A81D-C69370AF9D27}" destId="{3B44C481-3F55-4D6A-8201-C6D16057FC77}" srcOrd="0" destOrd="0" presId="urn:microsoft.com/office/officeart/2005/8/layout/vList5"/>
    <dgm:cxn modelId="{1B3BAC40-3198-45B2-BDCB-3D3DCE3A5235}" srcId="{31049312-047E-45D7-B692-5D8F2F782C2D}" destId="{877AC949-F131-4921-8CF4-B93A246D6EF1}" srcOrd="0" destOrd="0" parTransId="{3A366351-8D55-4438-A562-CD28407D0B25}" sibTransId="{5DA30983-1117-4830-B60F-806549CE0B8D}"/>
    <dgm:cxn modelId="{C08982D6-6CCF-4310-9CEA-E6C76F1AA32C}" type="presOf" srcId="{877AC949-F131-4921-8CF4-B93A246D6EF1}" destId="{D59B156A-B76E-465B-AC78-6FFB87E3D610}" srcOrd="0" destOrd="0" presId="urn:microsoft.com/office/officeart/2005/8/layout/vList5"/>
    <dgm:cxn modelId="{6828BD91-BEA4-4A5A-A1A1-34CCE90A0BB9}" srcId="{877AC949-F131-4921-8CF4-B93A246D6EF1}" destId="{C909C02A-E4DF-4E4C-B1A3-BEEC12CE7AD2}" srcOrd="4" destOrd="0" parTransId="{88D4E521-9B98-4995-9282-C5D66696EAEA}" sibTransId="{EAEF05E0-A47F-4C51-9933-F24378F8E670}"/>
    <dgm:cxn modelId="{248A9AEB-9618-4390-B7BC-5FE821C4FE82}" type="presParOf" srcId="{6AF1F34B-3789-4E8A-BEA8-9F61609F3056}" destId="{F794D62A-2C33-4A66-A79A-364AF375C5C5}" srcOrd="0" destOrd="0" presId="urn:microsoft.com/office/officeart/2005/8/layout/vList5"/>
    <dgm:cxn modelId="{7F1C72AB-8150-460D-AEF9-A34F2FB316CB}" type="presParOf" srcId="{F794D62A-2C33-4A66-A79A-364AF375C5C5}" destId="{D59B156A-B76E-465B-AC78-6FFB87E3D610}" srcOrd="0" destOrd="0" presId="urn:microsoft.com/office/officeart/2005/8/layout/vList5"/>
    <dgm:cxn modelId="{515B81A9-E38D-4951-93D9-172CAF179B6B}" type="presParOf" srcId="{F794D62A-2C33-4A66-A79A-364AF375C5C5}" destId="{E1DB2B4C-E736-4962-9A98-575219A3ABCF}" srcOrd="1" destOrd="0" presId="urn:microsoft.com/office/officeart/2005/8/layout/vList5"/>
    <dgm:cxn modelId="{745E3AEF-6944-4E8B-A456-E10599A641A3}" type="presParOf" srcId="{6AF1F34B-3789-4E8A-BEA8-9F61609F3056}" destId="{48BBE096-6973-4AF5-AFD0-5DD9EE14E241}" srcOrd="1" destOrd="0" presId="urn:microsoft.com/office/officeart/2005/8/layout/vList5"/>
    <dgm:cxn modelId="{23F3CD22-C310-4B92-9BA4-F5AAFC4A68A8}" type="presParOf" srcId="{6AF1F34B-3789-4E8A-BEA8-9F61609F3056}" destId="{F1BD268D-5534-4D7F-BF3C-855D4998102D}" srcOrd="2" destOrd="0" presId="urn:microsoft.com/office/officeart/2005/8/layout/vList5"/>
    <dgm:cxn modelId="{A156C805-E072-4BCE-BF0C-636B74AEFE59}" type="presParOf" srcId="{F1BD268D-5534-4D7F-BF3C-855D4998102D}" destId="{2038B017-1927-4028-9B2D-CD045A5C6DCA}" srcOrd="0" destOrd="0" presId="urn:microsoft.com/office/officeart/2005/8/layout/vList5"/>
    <dgm:cxn modelId="{42D6AE07-8AA6-4F64-86C5-24C8D87B7F31}" type="presParOf" srcId="{F1BD268D-5534-4D7F-BF3C-855D4998102D}" destId="{3B44C481-3F55-4D6A-8201-C6D16057FC77}" srcOrd="1" destOrd="0" presId="urn:microsoft.com/office/officeart/2005/8/layout/vList5"/>
    <dgm:cxn modelId="{9451BC61-E1DA-401B-99DE-6880DA76EDC0}" type="presParOf" srcId="{6AF1F34B-3789-4E8A-BEA8-9F61609F3056}" destId="{27CF1024-D3A4-4574-BC72-782E75A90336}" srcOrd="3" destOrd="0" presId="urn:microsoft.com/office/officeart/2005/8/layout/vList5"/>
    <dgm:cxn modelId="{29167F6F-C919-4B9C-9C7D-4C91FFD18209}" type="presParOf" srcId="{6AF1F34B-3789-4E8A-BEA8-9F61609F3056}" destId="{B5870118-EBC8-417E-AD57-33E5652597E2}" srcOrd="4" destOrd="0" presId="urn:microsoft.com/office/officeart/2005/8/layout/vList5"/>
    <dgm:cxn modelId="{87C9901E-E178-40A9-B70D-5984CB4228B3}" type="presParOf" srcId="{B5870118-EBC8-417E-AD57-33E5652597E2}" destId="{0058D970-AB5F-4005-955F-6389A8C86A2B}" srcOrd="0" destOrd="0" presId="urn:microsoft.com/office/officeart/2005/8/layout/vList5"/>
    <dgm:cxn modelId="{277D725F-EFFC-4364-8E23-CA7432C737C5}" type="presParOf" srcId="{B5870118-EBC8-417E-AD57-33E5652597E2}" destId="{1352640B-BD9A-4EB6-9204-F6D0955D4FA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DB2B4C-E736-4962-9A98-575219A3ABCF}">
      <dsp:nvSpPr>
        <dsp:cNvPr id="0" name=""/>
        <dsp:cNvSpPr/>
      </dsp:nvSpPr>
      <dsp:spPr>
        <a:xfrm rot="5400000">
          <a:off x="4269144" y="-2206666"/>
          <a:ext cx="1465136" cy="625030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000" b="1" kern="1200" spc="0" dirty="0"/>
            <a:t> UART</a:t>
          </a:r>
          <a:r>
            <a:rPr lang="ko-KR" altLang="en-US" sz="1000" b="1" kern="1200" spc="0" dirty="0"/>
            <a:t>를 검증할 때도 </a:t>
          </a:r>
          <a:r>
            <a:rPr lang="en-US" altLang="ko-KR" sz="1000" b="1" kern="1200" spc="0" dirty="0"/>
            <a:t>UART </a:t>
          </a:r>
          <a:r>
            <a:rPr lang="ko-KR" altLang="en-US" sz="1000" b="1" kern="1200" spc="0" dirty="0"/>
            <a:t>규격에 맞춰서 테스트 벤치를 짜야 했던 점 </a:t>
          </a:r>
          <a:r>
            <a:rPr lang="en-US" altLang="ko-KR" sz="1000" b="1" kern="1200" spc="0" dirty="0"/>
            <a:t>– (1)</a:t>
          </a:r>
          <a:endParaRPr lang="ko-KR" altLang="en-US" sz="1200" b="1" kern="1200" spc="0" dirty="0"/>
        </a:p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000" b="1" kern="1200" spc="0" dirty="0"/>
            <a:t> UART</a:t>
          </a:r>
          <a:r>
            <a:rPr lang="ko-KR" altLang="en-US" sz="1000" b="1" kern="1200" spc="0" dirty="0"/>
            <a:t>를 통한 출력 확인 시 한 글자 씩 빠져서 출력되는 등의 버그 </a:t>
          </a:r>
          <a:r>
            <a:rPr lang="en-US" altLang="ko-KR" sz="1000" b="1" kern="1200" spc="0" dirty="0"/>
            <a:t>– (2)</a:t>
          </a:r>
          <a:r>
            <a:rPr lang="ko-KR" altLang="en-US" sz="1000" b="1" kern="1200" spc="0" dirty="0"/>
            <a:t> </a:t>
          </a:r>
        </a:p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000" b="1" kern="1200" spc="0" dirty="0"/>
            <a:t> </a:t>
          </a:r>
          <a:r>
            <a:rPr lang="ko-KR" altLang="en-US" sz="1000" b="1" kern="1200" spc="0" dirty="0"/>
            <a:t>측정 값을 </a:t>
          </a:r>
          <a:r>
            <a:rPr lang="en-US" altLang="ko-KR" sz="1000" b="1" kern="1200" spc="0" dirty="0"/>
            <a:t>UART</a:t>
          </a:r>
          <a:r>
            <a:rPr lang="ko-KR" altLang="en-US" sz="1000" b="1" kern="1200" spc="0" dirty="0"/>
            <a:t>를 통해 출력하기 위해선 자릿수 연산이 필요한데</a:t>
          </a:r>
          <a:r>
            <a:rPr lang="en-US" altLang="ko-KR" sz="1000" b="1" kern="1200" spc="0" dirty="0"/>
            <a:t>, CPU</a:t>
          </a:r>
          <a:r>
            <a:rPr lang="ko-KR" altLang="en-US" sz="1000" b="1" kern="1200" spc="0" dirty="0"/>
            <a:t>인 </a:t>
          </a:r>
          <a:r>
            <a:rPr lang="en-US" altLang="ko-KR" sz="1000" b="1" kern="1200" spc="0" dirty="0"/>
            <a:t>RV32I </a:t>
          </a:r>
          <a:r>
            <a:rPr lang="ko-KR" altLang="en-US" sz="1000" b="1" kern="1200" spc="0" dirty="0"/>
            <a:t>구조상 곱셈 및 나눗셈 연산에 어려움이 있던 점 </a:t>
          </a:r>
          <a:r>
            <a:rPr lang="en-US" altLang="ko-KR" sz="1000" b="1" kern="1200" spc="0" dirty="0"/>
            <a:t>– (3)</a:t>
          </a:r>
          <a:endParaRPr lang="ko-KR" altLang="en-US" sz="1000" b="1" kern="1200" spc="0" dirty="0"/>
        </a:p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000" b="1" kern="1200" spc="0" dirty="0"/>
            <a:t> C </a:t>
          </a:r>
          <a:r>
            <a:rPr lang="ko-KR" altLang="en-US" sz="1000" b="1" kern="1200" spc="0" dirty="0"/>
            <a:t>코딩에 익숙하지 않아 의도한 동작을 코드로 옮기는 과정이 어려웠음</a:t>
          </a:r>
        </a:p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000" b="1" kern="1200" spc="0" dirty="0"/>
            <a:t> </a:t>
          </a:r>
          <a:r>
            <a:rPr lang="ko-KR" altLang="en-US" sz="1000" b="1" kern="1200" spc="0" dirty="0"/>
            <a:t>구조적인 </a:t>
          </a:r>
          <a:r>
            <a:rPr lang="en-US" altLang="ko-KR" sz="1000" b="1" kern="1200" spc="0" dirty="0"/>
            <a:t>System Verilog </a:t>
          </a:r>
          <a:r>
            <a:rPr lang="ko-KR" altLang="en-US" sz="1000" b="1" kern="1200" spc="0" dirty="0" err="1"/>
            <a:t>테스트벤치를</a:t>
          </a:r>
          <a:r>
            <a:rPr lang="ko-KR" altLang="en-US" sz="1000" b="1" kern="1200" spc="0" dirty="0"/>
            <a:t> 통해 검증하는 전체 과정 </a:t>
          </a:r>
        </a:p>
      </dsp:txBody>
      <dsp:txXfrm rot="-5400000">
        <a:off x="1876561" y="257439"/>
        <a:ext cx="6178781" cy="1322092"/>
      </dsp:txXfrm>
    </dsp:sp>
    <dsp:sp modelId="{D59B156A-B76E-465B-AC78-6FFB87E3D610}">
      <dsp:nvSpPr>
        <dsp:cNvPr id="0" name=""/>
        <dsp:cNvSpPr/>
      </dsp:nvSpPr>
      <dsp:spPr>
        <a:xfrm>
          <a:off x="496385" y="2774"/>
          <a:ext cx="1380175" cy="18314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b="1" kern="1200" spc="0" dirty="0"/>
            <a:t>어려웠던 점</a:t>
          </a:r>
        </a:p>
      </dsp:txBody>
      <dsp:txXfrm>
        <a:off x="563760" y="70149"/>
        <a:ext cx="1245425" cy="1696670"/>
      </dsp:txXfrm>
    </dsp:sp>
    <dsp:sp modelId="{3B44C481-3F55-4D6A-8201-C6D16057FC77}">
      <dsp:nvSpPr>
        <dsp:cNvPr id="0" name=""/>
        <dsp:cNvSpPr/>
      </dsp:nvSpPr>
      <dsp:spPr>
        <a:xfrm rot="5400000">
          <a:off x="4275822" y="-294708"/>
          <a:ext cx="1465136" cy="627236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000" b="1" kern="1200" spc="0" dirty="0"/>
            <a:t> </a:t>
          </a:r>
          <a:r>
            <a:rPr lang="en-US" altLang="ko-KR" sz="1000" b="1" kern="1200" spc="0" dirty="0"/>
            <a:t>(1) UART </a:t>
          </a:r>
          <a:r>
            <a:rPr lang="ko-KR" altLang="en-US" sz="1000" b="1" kern="1200" spc="0" dirty="0"/>
            <a:t>내용 복습하고</a:t>
          </a:r>
          <a:r>
            <a:rPr lang="en-US" altLang="ko-KR" sz="1000" b="1" kern="1200" spc="0" dirty="0"/>
            <a:t>, </a:t>
          </a:r>
          <a:r>
            <a:rPr lang="ko-KR" altLang="en-US" sz="1000" b="1" kern="1200" spc="0" dirty="0"/>
            <a:t>팀원 코드를 참고하는 등 도움을 받아 규격에 맞게 </a:t>
          </a:r>
          <a:r>
            <a:rPr lang="en-US" altLang="ko-KR" sz="1000" b="1" kern="1200" spc="0" dirty="0"/>
            <a:t>UART </a:t>
          </a:r>
          <a:r>
            <a:rPr lang="ko-KR" altLang="en-US" sz="1000" b="1" kern="1200" spc="0" dirty="0"/>
            <a:t>검증을 할 수 있었음</a:t>
          </a:r>
        </a:p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000" b="1" kern="1200" spc="0" dirty="0"/>
            <a:t> (2) </a:t>
          </a:r>
          <a:r>
            <a:rPr lang="ko-KR" altLang="en-US" sz="1000" b="1" kern="1200" spc="0" dirty="0"/>
            <a:t>글자가 빠진 부분 앞에 공백을 출력하거나</a:t>
          </a:r>
          <a:r>
            <a:rPr lang="en-US" altLang="ko-KR" sz="1000" b="1" kern="1200" spc="0" dirty="0"/>
            <a:t>, delay </a:t>
          </a:r>
          <a:r>
            <a:rPr lang="ko-KR" altLang="en-US" sz="1000" b="1" kern="1200" spc="0" dirty="0"/>
            <a:t>함수를 활용하여 해결</a:t>
          </a:r>
        </a:p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000" b="1" kern="1200" spc="0" dirty="0"/>
            <a:t> (3) </a:t>
          </a:r>
          <a:r>
            <a:rPr lang="ko-KR" altLang="en-US" sz="1000" b="1" kern="1200" spc="0" dirty="0"/>
            <a:t>간단한 알고리즘을 활용하여</a:t>
          </a:r>
          <a:r>
            <a:rPr lang="en-US" altLang="ko-KR" sz="1000" b="1" kern="1200" spc="0" dirty="0"/>
            <a:t> </a:t>
          </a:r>
          <a:r>
            <a:rPr lang="ko-KR" altLang="en-US" sz="1000" b="1" kern="1200" spc="0" dirty="0"/>
            <a:t>자릿수 연산을 위한 함수를 만들어 해결</a:t>
          </a:r>
        </a:p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000" b="1" kern="1200" spc="0" dirty="0"/>
            <a:t> System Verilog </a:t>
          </a:r>
          <a:r>
            <a:rPr lang="ko-KR" altLang="en-US" sz="1000" b="1" kern="1200" spc="0" dirty="0" err="1"/>
            <a:t>테스트벤치를</a:t>
          </a:r>
          <a:r>
            <a:rPr lang="ko-KR" altLang="en-US" sz="1000" b="1" kern="1200" spc="0" dirty="0"/>
            <a:t> 통한 검증은 지속적으로 공부하고 적용할 필요를 느낌</a:t>
          </a:r>
        </a:p>
      </dsp:txBody>
      <dsp:txXfrm rot="-5400000">
        <a:off x="1872206" y="2180430"/>
        <a:ext cx="6200847" cy="1322092"/>
      </dsp:txXfrm>
    </dsp:sp>
    <dsp:sp modelId="{2038B017-1927-4028-9B2D-CD045A5C6DCA}">
      <dsp:nvSpPr>
        <dsp:cNvPr id="0" name=""/>
        <dsp:cNvSpPr/>
      </dsp:nvSpPr>
      <dsp:spPr>
        <a:xfrm>
          <a:off x="496385" y="1925765"/>
          <a:ext cx="1375820" cy="18314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b="1" kern="1200" spc="0" dirty="0"/>
            <a:t>해결</a:t>
          </a:r>
          <a:endParaRPr lang="en-US" altLang="ko-KR" sz="1200" b="1" kern="1200" spc="0" dirty="0"/>
        </a:p>
      </dsp:txBody>
      <dsp:txXfrm>
        <a:off x="563547" y="1992927"/>
        <a:ext cx="1241496" cy="1697096"/>
      </dsp:txXfrm>
    </dsp:sp>
    <dsp:sp modelId="{1352640B-BD9A-4EB6-9204-F6D0955D4FA3}">
      <dsp:nvSpPr>
        <dsp:cNvPr id="0" name=""/>
        <dsp:cNvSpPr/>
      </dsp:nvSpPr>
      <dsp:spPr>
        <a:xfrm rot="5400000">
          <a:off x="4275822" y="1628282"/>
          <a:ext cx="1465136" cy="627236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000" b="1" kern="1200" spc="0" dirty="0"/>
            <a:t> UART </a:t>
          </a:r>
          <a:r>
            <a:rPr lang="ko-KR" altLang="en-US" sz="1000" b="1" kern="1200" spc="0" dirty="0"/>
            <a:t>통신과 파이썬 연계의 확장성을 활용하면 더 많은 작업이 가능하겠다 라는 생각</a:t>
          </a:r>
        </a:p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000" b="1" kern="1200" spc="0" dirty="0"/>
            <a:t> AMBA Bus</a:t>
          </a:r>
          <a:r>
            <a:rPr lang="ko-KR" altLang="en-US" sz="1000" b="1" kern="1200" spc="0" dirty="0"/>
            <a:t>의 개념을 용어 정도만 알고 있었는데</a:t>
          </a:r>
          <a:r>
            <a:rPr lang="en-US" altLang="ko-KR" sz="1000" b="1" kern="1200" spc="0" dirty="0"/>
            <a:t>, </a:t>
          </a:r>
          <a:r>
            <a:rPr lang="ko-KR" altLang="en-US" sz="1000" b="1" kern="1200" spc="0" dirty="0"/>
            <a:t>이번 </a:t>
          </a:r>
          <a:r>
            <a:rPr lang="en-US" altLang="ko-KR" sz="1000" b="1" kern="1200" spc="0" dirty="0"/>
            <a:t>APB Bus </a:t>
          </a:r>
          <a:r>
            <a:rPr lang="ko-KR" altLang="en-US" sz="1000" b="1" kern="1200" spc="0" dirty="0"/>
            <a:t>기반 </a:t>
          </a:r>
          <a:r>
            <a:rPr lang="en-US" altLang="ko-KR" sz="1000" b="1" kern="1200" spc="0" dirty="0"/>
            <a:t>SoC </a:t>
          </a:r>
          <a:r>
            <a:rPr lang="ko-KR" altLang="en-US" sz="1000" b="1" kern="1200" spc="0" dirty="0"/>
            <a:t>설계 프로젝트를 통해 대략적인 구조를 배울 수 있어서 남는 것이 많은 프로젝트였다</a:t>
          </a:r>
          <a:r>
            <a:rPr lang="en-US" altLang="ko-KR" sz="1000" b="1" kern="1200" spc="0" dirty="0"/>
            <a:t>. </a:t>
          </a:r>
          <a:r>
            <a:rPr lang="ko-KR" altLang="en-US" sz="1000" b="1" kern="1200" spc="0" dirty="0"/>
            <a:t>특히 각 </a:t>
          </a:r>
          <a:r>
            <a:rPr lang="en-US" altLang="ko-KR" sz="1000" b="1" kern="1200" spc="0" dirty="0"/>
            <a:t>APB Slave </a:t>
          </a:r>
          <a:r>
            <a:rPr lang="ko-KR" altLang="en-US" sz="1000" b="1" kern="1200" spc="0" dirty="0"/>
            <a:t>인 </a:t>
          </a:r>
          <a:r>
            <a:rPr lang="en-US" altLang="ko-KR" sz="1000" b="1" kern="1200" spc="0" dirty="0"/>
            <a:t>peripheral</a:t>
          </a:r>
          <a:r>
            <a:rPr lang="ko-KR" altLang="en-US" sz="1000" b="1" kern="1200" spc="0" dirty="0"/>
            <a:t>에 접근하는 방식이 레지스터 </a:t>
          </a:r>
          <a:r>
            <a:rPr lang="en-US" altLang="ko-KR" sz="1000" b="1" kern="1200" spc="0" dirty="0"/>
            <a:t>Read/Write </a:t>
          </a:r>
          <a:r>
            <a:rPr lang="ko-KR" altLang="en-US" sz="1000" b="1" kern="1200" spc="0" dirty="0"/>
            <a:t>동작 기반인 점이 효율적으로 느껴져서 매우 흥미로웠음</a:t>
          </a:r>
          <a:r>
            <a:rPr lang="en-US" altLang="ko-KR" sz="1000" b="1" kern="1200" spc="0" dirty="0"/>
            <a:t>.</a:t>
          </a:r>
          <a:r>
            <a:rPr lang="ko-KR" altLang="en-US" sz="1000" b="1" kern="1200" spc="0" dirty="0"/>
            <a:t> </a:t>
          </a:r>
        </a:p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000" b="1" kern="1200" spc="0" dirty="0"/>
            <a:t> System Verilog </a:t>
          </a:r>
          <a:r>
            <a:rPr lang="ko-KR" altLang="en-US" sz="1000" b="1" kern="1200" spc="0" dirty="0"/>
            <a:t>테스트벤치를 통한 검증 과정에서 검증 대상 </a:t>
          </a:r>
          <a:r>
            <a:rPr lang="en-US" altLang="ko-KR" sz="1000" b="1" kern="1200" spc="0" dirty="0" smtClean="0"/>
            <a:t>IP</a:t>
          </a:r>
          <a:r>
            <a:rPr lang="ko-KR" altLang="en-US" sz="1000" b="1" kern="1200" spc="0" dirty="0" smtClean="0"/>
            <a:t>에 </a:t>
          </a:r>
          <a:r>
            <a:rPr lang="ko-KR" altLang="en-US" sz="1000" b="1" kern="1200" spc="0" dirty="0"/>
            <a:t>대한 이해가 필수적임을 느꼈음 </a:t>
          </a:r>
        </a:p>
      </dsp:txBody>
      <dsp:txXfrm rot="-5400000">
        <a:off x="1872206" y="4103420"/>
        <a:ext cx="6200847" cy="1322092"/>
      </dsp:txXfrm>
    </dsp:sp>
    <dsp:sp modelId="{0058D970-AB5F-4005-955F-6389A8C86A2B}">
      <dsp:nvSpPr>
        <dsp:cNvPr id="0" name=""/>
        <dsp:cNvSpPr/>
      </dsp:nvSpPr>
      <dsp:spPr>
        <a:xfrm>
          <a:off x="496385" y="3848757"/>
          <a:ext cx="1375820" cy="18314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b="1" kern="1200" spc="0" dirty="0"/>
            <a:t>느낀 점</a:t>
          </a:r>
          <a:r>
            <a:rPr lang="en-US" altLang="ko-KR" sz="1200" b="1" kern="1200" spc="0" dirty="0"/>
            <a:t>, </a:t>
          </a:r>
          <a:r>
            <a:rPr lang="ko-KR" altLang="en-US" sz="1200" b="1" kern="1200" spc="0" dirty="0"/>
            <a:t>배운 점</a:t>
          </a:r>
          <a:endParaRPr lang="en-US" altLang="ko-KR" sz="1200" b="1" kern="1200" spc="0" dirty="0"/>
        </a:p>
      </dsp:txBody>
      <dsp:txXfrm>
        <a:off x="563547" y="3915919"/>
        <a:ext cx="1241496" cy="16970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2025-05-08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~</a:t>
            </a:r>
            <a:r>
              <a:rPr lang="ko-KR" altLang="en-US" sz="1200" dirty="0"/>
              <a:t>를 주제로 발표를 진행할 이승민입니다</a:t>
            </a:r>
            <a:r>
              <a:rPr lang="en-US" altLang="ko-KR" sz="120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어플리케이션을 텍스트로 정리해보았습니다</a:t>
            </a:r>
            <a:r>
              <a:rPr lang="en-US" altLang="ko-KR" sz="120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8537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~ APB </a:t>
            </a:r>
            <a:r>
              <a:rPr lang="ko-KR" altLang="en-US" sz="1200" dirty="0"/>
              <a:t>주소 </a:t>
            </a:r>
            <a:r>
              <a:rPr lang="en-US" altLang="ko-KR" sz="1200" dirty="0"/>
              <a:t>0x04</a:t>
            </a:r>
            <a:r>
              <a:rPr lang="ko-KR" altLang="en-US" sz="1200" dirty="0"/>
              <a:t>에 접근하면 </a:t>
            </a:r>
            <a:r>
              <a:rPr lang="en-US" altLang="ko-KR" sz="1200" dirty="0"/>
              <a:t>RX</a:t>
            </a:r>
            <a:r>
              <a:rPr lang="ko-KR" altLang="en-US" sz="1200" dirty="0"/>
              <a:t> </a:t>
            </a:r>
            <a:r>
              <a:rPr lang="en-US" altLang="ko-KR" sz="1200" dirty="0"/>
              <a:t>data,</a:t>
            </a:r>
            <a:r>
              <a:rPr lang="ko-KR" altLang="en-US" sz="1200" dirty="0"/>
              <a:t> </a:t>
            </a:r>
            <a:r>
              <a:rPr lang="en-US" altLang="ko-KR" sz="1200" dirty="0"/>
              <a:t>0x0C</a:t>
            </a:r>
            <a:r>
              <a:rPr lang="ko-KR" altLang="en-US" sz="1200" dirty="0"/>
              <a:t>에 접근하면 </a:t>
            </a:r>
            <a:r>
              <a:rPr lang="en-US" altLang="ko-KR" sz="1200" dirty="0"/>
              <a:t>TX data</a:t>
            </a:r>
            <a:r>
              <a:rPr lang="ko-KR" altLang="en-US" sz="1200" dirty="0"/>
              <a:t>를 읽거나 쓰도록 했습니다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2028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어플리케이션을 구현한 </a:t>
            </a:r>
            <a:r>
              <a:rPr lang="en-US" altLang="ko-KR" dirty="0"/>
              <a:t>C </a:t>
            </a:r>
            <a:r>
              <a:rPr lang="ko-KR" altLang="en-US" dirty="0"/>
              <a:t>코드 부분 입니다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~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0391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~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3762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~ </a:t>
            </a:r>
            <a:r>
              <a:rPr lang="ko-KR" altLang="en-US" sz="1200" dirty="0"/>
              <a:t>스위치 </a:t>
            </a:r>
            <a:r>
              <a:rPr lang="en-US" altLang="ko-KR" sz="1200" dirty="0"/>
              <a:t>0</a:t>
            </a:r>
            <a:r>
              <a:rPr lang="ko-KR" altLang="en-US" sz="1200" dirty="0"/>
              <a:t>번이 </a:t>
            </a:r>
            <a:r>
              <a:rPr lang="en-US" altLang="ko-KR" sz="1200" dirty="0"/>
              <a:t>1</a:t>
            </a:r>
            <a:r>
              <a:rPr lang="ko-KR" altLang="en-US" sz="1200" dirty="0"/>
              <a:t>이면 초음파 모드</a:t>
            </a:r>
            <a:r>
              <a:rPr lang="en-US" altLang="ko-KR" sz="1200" dirty="0"/>
              <a:t>, 0</a:t>
            </a:r>
            <a:r>
              <a:rPr lang="ko-KR" altLang="en-US" sz="1200" dirty="0"/>
              <a:t>이면 </a:t>
            </a:r>
            <a:r>
              <a:rPr lang="ko-KR" altLang="en-US" sz="1200" dirty="0" err="1"/>
              <a:t>온습도</a:t>
            </a:r>
            <a:r>
              <a:rPr lang="ko-KR" altLang="en-US" sz="1200" dirty="0"/>
              <a:t> 센서 모드입니다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스위치 </a:t>
            </a:r>
            <a:r>
              <a:rPr lang="en-US" altLang="ko-KR" sz="1200" dirty="0"/>
              <a:t>1</a:t>
            </a:r>
            <a:r>
              <a:rPr lang="ko-KR" altLang="en-US" sz="1200" dirty="0"/>
              <a:t>번이 </a:t>
            </a:r>
            <a:r>
              <a:rPr lang="en-US" altLang="ko-KR" sz="1200" dirty="0"/>
              <a:t>1</a:t>
            </a:r>
            <a:r>
              <a:rPr lang="ko-KR" altLang="en-US" sz="1200" dirty="0"/>
              <a:t>이면 온도</a:t>
            </a:r>
            <a:r>
              <a:rPr lang="en-US" altLang="ko-KR" sz="1200" dirty="0"/>
              <a:t>, 0</a:t>
            </a:r>
            <a:r>
              <a:rPr lang="ko-KR" altLang="en-US" sz="1200" dirty="0"/>
              <a:t>이면 습도를 </a:t>
            </a:r>
            <a:r>
              <a:rPr lang="en-US" altLang="ko-KR" sz="1200" dirty="0" err="1"/>
              <a:t>fnd</a:t>
            </a:r>
            <a:r>
              <a:rPr lang="ko-KR" altLang="en-US" sz="1200" dirty="0"/>
              <a:t>에 출력합니다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r>
              <a:rPr lang="ko-KR" altLang="en-US" dirty="0"/>
              <a:t>같은 조건에서 업버튼을 누르거나 </a:t>
            </a:r>
            <a:r>
              <a:rPr lang="en-US" altLang="ko-KR" dirty="0" err="1"/>
              <a:t>uart</a:t>
            </a:r>
            <a:r>
              <a:rPr lang="ko-KR" altLang="en-US" dirty="0"/>
              <a:t>로 </a:t>
            </a:r>
            <a:r>
              <a:rPr lang="en-US" altLang="ko-KR" dirty="0"/>
              <a:t>‘s’</a:t>
            </a:r>
            <a:r>
              <a:rPr lang="ko-KR" altLang="en-US" dirty="0"/>
              <a:t>를 입력하면 각 모드에 맞는 센서 측정값을 </a:t>
            </a:r>
            <a:r>
              <a:rPr lang="en-US" altLang="ko-KR" dirty="0" err="1"/>
              <a:t>uart</a:t>
            </a:r>
            <a:r>
              <a:rPr lang="ko-KR" altLang="en-US" dirty="0"/>
              <a:t>를 통해 출력합니다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31336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검증 및 동작 확인 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시스템 </a:t>
            </a:r>
            <a:r>
              <a:rPr lang="ko-KR" altLang="en-US" sz="1200" dirty="0" err="1"/>
              <a:t>베릴로그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테스트벤치의</a:t>
            </a:r>
            <a:r>
              <a:rPr lang="ko-KR" altLang="en-US" sz="1200" dirty="0"/>
              <a:t> 기본 구조입니다</a:t>
            </a:r>
            <a:r>
              <a:rPr lang="en-US" altLang="ko-KR" sz="120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2811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2150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드라이버 클래스입니다</a:t>
            </a:r>
            <a:r>
              <a:rPr lang="en-US" altLang="ko-KR" sz="1200" dirty="0"/>
              <a:t>. Tx data</a:t>
            </a:r>
            <a:r>
              <a:rPr lang="ko-KR" altLang="en-US" sz="1200" dirty="0"/>
              <a:t>와 </a:t>
            </a:r>
            <a:r>
              <a:rPr lang="en-US" altLang="ko-KR" sz="1200" dirty="0" err="1"/>
              <a:t>rx</a:t>
            </a:r>
            <a:r>
              <a:rPr lang="en-US" altLang="ko-KR" sz="1200" dirty="0"/>
              <a:t> data</a:t>
            </a:r>
            <a:r>
              <a:rPr lang="ko-KR" altLang="en-US" sz="1200" dirty="0"/>
              <a:t>의 흐름을 정리하는 것이 도움이 되었습니다</a:t>
            </a:r>
            <a:r>
              <a:rPr lang="en-US" altLang="ko-KR" sz="1200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드라이버 파트에서 전달한 값은 이후 스코어보드에서 레퍼런스 모델 값으로 사용됩니다</a:t>
            </a:r>
            <a:r>
              <a:rPr lang="en-US" altLang="ko-KR" sz="120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8975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모니터 클래스입니다</a:t>
            </a:r>
            <a:r>
              <a:rPr lang="en-US" altLang="ko-KR" dirty="0"/>
              <a:t>. </a:t>
            </a:r>
            <a:r>
              <a:rPr lang="ko-KR" altLang="en-US" dirty="0"/>
              <a:t>이 파트에서 전달한 트랜잭션은 스코어보드에서 </a:t>
            </a:r>
            <a:r>
              <a:rPr lang="en-US" altLang="ko-KR" dirty="0"/>
              <a:t>DUT </a:t>
            </a:r>
            <a:r>
              <a:rPr lang="ko-KR" altLang="en-US" dirty="0" err="1"/>
              <a:t>출력값으로</a:t>
            </a:r>
            <a:r>
              <a:rPr lang="ko-KR" altLang="en-US" dirty="0"/>
              <a:t> 사용됩니다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59931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스코어보드 클래스에서는 드라이버와 모니터로부터 전달된 값으로 비교를 수행하고</a:t>
            </a:r>
            <a:r>
              <a:rPr lang="en-US" altLang="ko-KR" sz="1200" dirty="0"/>
              <a:t>, pass </a:t>
            </a:r>
            <a:r>
              <a:rPr lang="ko-KR" altLang="en-US" sz="1200" dirty="0"/>
              <a:t>및 </a:t>
            </a:r>
            <a:r>
              <a:rPr lang="en-US" altLang="ko-KR" sz="1200" dirty="0"/>
              <a:t>fail </a:t>
            </a:r>
            <a:r>
              <a:rPr lang="ko-KR" altLang="en-US" sz="1200" dirty="0"/>
              <a:t>횟수를 카운트합니다</a:t>
            </a:r>
            <a:r>
              <a:rPr lang="en-US" altLang="ko-KR" sz="120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8656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목차입니다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이 순서대로 발표를 진행하도록 하겠습니다</a:t>
            </a:r>
            <a:r>
              <a:rPr lang="en-US" altLang="ko-KR" sz="120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TX data</a:t>
            </a:r>
            <a:r>
              <a:rPr lang="ko-KR" altLang="en-US" sz="1200" dirty="0"/>
              <a:t>와 </a:t>
            </a:r>
            <a:r>
              <a:rPr lang="en-US" altLang="ko-KR" sz="1200" dirty="0"/>
              <a:t>RX data</a:t>
            </a:r>
            <a:r>
              <a:rPr lang="ko-KR" altLang="en-US" sz="1200" dirty="0"/>
              <a:t>의 흐름을 정리해본 표입니다</a:t>
            </a:r>
            <a:r>
              <a:rPr lang="en-US" altLang="ko-KR" sz="1200" dirty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검증 시 </a:t>
            </a:r>
            <a:r>
              <a:rPr lang="en-US" altLang="ko-KR" dirty="0"/>
              <a:t>data </a:t>
            </a:r>
            <a:r>
              <a:rPr lang="ko-KR" altLang="en-US" dirty="0"/>
              <a:t>생성 방법이나</a:t>
            </a:r>
            <a:r>
              <a:rPr lang="en-US" altLang="ko-KR" dirty="0"/>
              <a:t>, </a:t>
            </a:r>
            <a:r>
              <a:rPr lang="ko-KR" altLang="en-US" dirty="0"/>
              <a:t>전용 </a:t>
            </a:r>
            <a:r>
              <a:rPr lang="en-US" altLang="ko-KR" dirty="0"/>
              <a:t>mailbox, </a:t>
            </a:r>
            <a:r>
              <a:rPr lang="ko-KR" altLang="en-US" dirty="0"/>
              <a:t>레퍼런스 모델 데이터와 </a:t>
            </a:r>
            <a:r>
              <a:rPr lang="en-US" altLang="ko-KR" dirty="0"/>
              <a:t>DUT </a:t>
            </a:r>
            <a:r>
              <a:rPr lang="ko-KR" altLang="en-US" dirty="0"/>
              <a:t>출력 데이터가 각각 어떤 흐름을 거쳐 스코어보드에 도착하는지 정리해보니</a:t>
            </a:r>
            <a:r>
              <a:rPr lang="en-US" altLang="ko-KR" sz="1200" dirty="0"/>
              <a:t> </a:t>
            </a:r>
            <a:r>
              <a:rPr lang="ko-KR" altLang="en-US" sz="1200" dirty="0"/>
              <a:t>검증 흐름에 대한 이해에 많은 도움이 되었습니다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83810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~ </a:t>
            </a:r>
          </a:p>
          <a:p>
            <a:r>
              <a:rPr lang="ko-KR" altLang="en-US" dirty="0"/>
              <a:t>순서대로 데이터를 </a:t>
            </a:r>
            <a:r>
              <a:rPr lang="en-US" altLang="ko-KR" dirty="0"/>
              <a:t>FIFO</a:t>
            </a:r>
            <a:r>
              <a:rPr lang="ko-KR" altLang="en-US" dirty="0"/>
              <a:t>에 잘 쓰는 것을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01766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~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순서대로 </a:t>
            </a:r>
            <a:r>
              <a:rPr lang="en-US" altLang="ko-KR" sz="1200" dirty="0"/>
              <a:t>FIFO</a:t>
            </a:r>
            <a:r>
              <a:rPr lang="ko-KR" altLang="en-US" sz="1200" dirty="0"/>
              <a:t>의 데이터를 잘 읽어오는 것을 확인했습니다</a:t>
            </a:r>
            <a:r>
              <a:rPr lang="en-US" altLang="ko-KR" sz="120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3993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재미삼아 파이썬 환경에서 </a:t>
            </a:r>
            <a:r>
              <a:rPr lang="en-US" altLang="ko-KR" dirty="0"/>
              <a:t>UART </a:t>
            </a:r>
            <a:r>
              <a:rPr lang="ko-KR" altLang="en-US" dirty="0"/>
              <a:t>통신을 시도해보았습니다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95558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컴포트</a:t>
            </a:r>
            <a:r>
              <a:rPr lang="ko-KR" altLang="en-US" dirty="0"/>
              <a:t> 마스터에서 입력을 주고 출력을 확인한 것처럼 파이썬 환경에서도 </a:t>
            </a:r>
            <a:r>
              <a:rPr lang="en-US" altLang="ko-KR" dirty="0"/>
              <a:t>UART </a:t>
            </a:r>
            <a:r>
              <a:rPr lang="ko-KR" altLang="en-US" dirty="0"/>
              <a:t>통신에 접근할 수 있었습니다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61378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컴포트</a:t>
            </a:r>
            <a:r>
              <a:rPr lang="ko-KR" altLang="en-US" dirty="0"/>
              <a:t> 마스터에서 입력을 주고 출력을 확인한 것처럼 파이썬 환경에서도 </a:t>
            </a:r>
            <a:r>
              <a:rPr lang="en-US" altLang="ko-KR" dirty="0"/>
              <a:t>UART </a:t>
            </a:r>
            <a:r>
              <a:rPr lang="ko-KR" altLang="en-US" dirty="0"/>
              <a:t>통신에 접근할 수 있었습니다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67526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동작 영상입니다</a:t>
            </a:r>
            <a:r>
              <a:rPr lang="en-US" altLang="ko-KR" sz="120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82143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느낀 점</a:t>
            </a:r>
            <a:r>
              <a:rPr lang="en-US" altLang="ko-KR" sz="1200" dirty="0"/>
              <a:t>, </a:t>
            </a:r>
            <a:r>
              <a:rPr lang="ko-KR" altLang="en-US" sz="1200" dirty="0"/>
              <a:t>배운 점의 </a:t>
            </a:r>
            <a:r>
              <a:rPr lang="en-US" altLang="ko-KR" sz="1200" dirty="0"/>
              <a:t>2,3</a:t>
            </a:r>
            <a:r>
              <a:rPr lang="ko-KR" altLang="en-US" sz="1200" dirty="0"/>
              <a:t>번 내용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17041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구현 환경 및 설계 개요 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기존 구현 환경에서 추가된 것은 </a:t>
            </a:r>
            <a:r>
              <a:rPr lang="en-US" altLang="ko-KR" sz="1200" dirty="0"/>
              <a:t>AMBA Bus </a:t>
            </a:r>
            <a:r>
              <a:rPr lang="ko-KR" altLang="en-US" sz="1200" dirty="0"/>
              <a:t>프로토콜입니다</a:t>
            </a:r>
            <a:r>
              <a:rPr lang="en-US" altLang="ko-KR" sz="120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6281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AMBA bus</a:t>
            </a:r>
            <a:r>
              <a:rPr lang="ko-KR" altLang="en-US" sz="1200" dirty="0"/>
              <a:t>에 대한 내용입니다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이번 프로젝트에서 사용한 </a:t>
            </a:r>
            <a:r>
              <a:rPr lang="en-US" altLang="ko-KR" sz="1200" dirty="0"/>
              <a:t>bus</a:t>
            </a:r>
            <a:r>
              <a:rPr lang="ko-KR" altLang="en-US" sz="1200" dirty="0"/>
              <a:t>는 </a:t>
            </a:r>
            <a:r>
              <a:rPr lang="en-US" altLang="ko-KR" sz="1200" dirty="0"/>
              <a:t>APB 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 </a:t>
            </a:r>
            <a:r>
              <a:rPr lang="ko-KR" altLang="en-US" sz="1200" dirty="0" smtClean="0"/>
              <a:t>저전력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높지 않은 성능이 필요한 시스템에 </a:t>
            </a:r>
            <a:r>
              <a:rPr lang="ko-KR" altLang="en-US" sz="1200" dirty="0"/>
              <a:t>주로 사용되는 </a:t>
            </a:r>
            <a:r>
              <a:rPr lang="en-US" altLang="ko-KR" sz="1200" dirty="0"/>
              <a:t>bus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추후 </a:t>
            </a:r>
            <a:r>
              <a:rPr lang="en-US" altLang="ko-KR" sz="1200" dirty="0"/>
              <a:t>~ </a:t>
            </a:r>
            <a:r>
              <a:rPr lang="ko-KR" altLang="en-US" sz="1200" dirty="0"/>
              <a:t>목표로 진행하였습니다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0730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전체 구조입니다</a:t>
            </a:r>
            <a:r>
              <a:rPr lang="en-US" altLang="ko-KR" sz="1200" dirty="0"/>
              <a:t>.</a:t>
            </a:r>
            <a:r>
              <a:rPr lang="ko-KR" altLang="en-US" sz="1200" dirty="0"/>
              <a:t> 기존 프로젝트에서의 </a:t>
            </a:r>
            <a:r>
              <a:rPr lang="en-US" altLang="ko-KR" sz="1200" dirty="0"/>
              <a:t>MCU </a:t>
            </a:r>
            <a:r>
              <a:rPr lang="ko-KR" altLang="en-US" sz="1200" dirty="0"/>
              <a:t>구조입니다</a:t>
            </a:r>
            <a:r>
              <a:rPr lang="en-US" altLang="ko-KR" sz="120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3377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이번 프로젝트에서 </a:t>
            </a:r>
            <a:r>
              <a:rPr lang="en-US" altLang="ko-KR" sz="1200" dirty="0"/>
              <a:t>AMBA APB Bus, </a:t>
            </a:r>
            <a:r>
              <a:rPr lang="ko-KR" altLang="en-US" sz="1200" dirty="0" err="1"/>
              <a:t>페리페럴들을</a:t>
            </a:r>
            <a:r>
              <a:rPr lang="ko-KR" altLang="en-US" sz="1200" dirty="0"/>
              <a:t> 추가하여 확장하였습니다</a:t>
            </a:r>
            <a:r>
              <a:rPr lang="en-US" altLang="ko-KR" sz="120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14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전체 모듈 계층구조와 메모리 </a:t>
            </a:r>
            <a:r>
              <a:rPr lang="ko-KR" altLang="en-US" sz="1200" dirty="0" err="1"/>
              <a:t>맵은</a:t>
            </a:r>
            <a:r>
              <a:rPr lang="ko-KR" altLang="en-US" sz="1200" dirty="0"/>
              <a:t> 다음과 같습니다</a:t>
            </a:r>
            <a:r>
              <a:rPr lang="en-US" altLang="ko-KR" sz="120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4932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/>
              <a:t>스키매틱은</a:t>
            </a:r>
            <a:r>
              <a:rPr lang="ko-KR" altLang="en-US" sz="1200" dirty="0"/>
              <a:t> 이렇게 나왔습니다</a:t>
            </a:r>
            <a:r>
              <a:rPr lang="en-US" altLang="ko-KR" sz="120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7974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상세 구조 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메모리 </a:t>
            </a:r>
            <a:r>
              <a:rPr lang="ko-KR" altLang="en-US" sz="1200" dirty="0" err="1"/>
              <a:t>맵에</a:t>
            </a:r>
            <a:r>
              <a:rPr lang="ko-KR" altLang="en-US" sz="1200" dirty="0"/>
              <a:t> 맞게 사용할 장치들을 연결해주었습니다</a:t>
            </a:r>
            <a:r>
              <a:rPr lang="en-US" altLang="ko-KR" sz="120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344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2025-05-08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2025-05-08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2025-05-08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2025-05-08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2025-05-08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2025-05-08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2025-05-08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2025-05-08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2025-05-08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2025-05-08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2025-05-08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2025-05-08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607" y="2156663"/>
            <a:ext cx="7056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150" dirty="0">
                <a:solidFill>
                  <a:schemeClr val="bg1"/>
                </a:solidFill>
                <a:latin typeface="+mj-lt"/>
              </a:rPr>
              <a:t>AMBA APB Bus </a:t>
            </a:r>
            <a:r>
              <a:rPr lang="ko-KR" altLang="en-US" sz="3600" b="1" spc="-150" dirty="0">
                <a:solidFill>
                  <a:schemeClr val="bg1"/>
                </a:solidFill>
                <a:latin typeface="+mj-lt"/>
              </a:rPr>
              <a:t>기반 센서 제어 </a:t>
            </a:r>
            <a:r>
              <a:rPr lang="en-US" altLang="ko-KR" sz="3600" b="1" spc="-150" dirty="0">
                <a:solidFill>
                  <a:schemeClr val="bg1"/>
                </a:solidFill>
                <a:latin typeface="+mj-lt"/>
              </a:rPr>
              <a:t>SoC </a:t>
            </a:r>
            <a:r>
              <a:rPr lang="ko-KR" altLang="en-US" sz="3600" b="1" spc="-150" dirty="0">
                <a:solidFill>
                  <a:schemeClr val="bg1"/>
                </a:solidFill>
                <a:latin typeface="+mj-lt"/>
              </a:rPr>
              <a:t>시스템 설계</a:t>
            </a:r>
            <a:endParaRPr lang="en-US" altLang="ko-KR" sz="36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3848" y="4869160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>
                <a:solidFill>
                  <a:schemeClr val="bg1"/>
                </a:solidFill>
              </a:rPr>
              <a:t>발표자 이승민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43763" y="1465039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CPU Design and Verification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028" name="Picture 4" descr="후기] 하만 세미콘 아카데미">
            <a:extLst>
              <a:ext uri="{FF2B5EF4-FFF2-40B4-BE49-F238E27FC236}">
                <a16:creationId xmlns:a16="http://schemas.microsoft.com/office/drawing/2014/main" id="{F4F99D33-8B15-78D2-5C7C-691C81206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153" y="5805264"/>
            <a:ext cx="1337692" cy="76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ircuit - Free electronics icons">
            <a:extLst>
              <a:ext uri="{FF2B5EF4-FFF2-40B4-BE49-F238E27FC236}">
                <a16:creationId xmlns:a16="http://schemas.microsoft.com/office/drawing/2014/main" id="{AB78A101-3DE9-10A9-BC69-2EEF1DFD8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001" y="3463559"/>
            <a:ext cx="1107998" cy="110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327C3A0-24FA-8088-10BF-78C8C685A6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8343" y="188640"/>
            <a:ext cx="1265039" cy="5064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상세 구조 </a:t>
            </a:r>
            <a:r>
              <a:rPr kumimoji="0" lang="en-US" altLang="ko-KR" sz="16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(Peripheral)</a:t>
            </a:r>
            <a:endParaRPr kumimoji="0" lang="ko-KR" altLang="en-US" sz="16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909EF0E-27C2-1A69-8152-0B8E557C2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06" y="1294445"/>
            <a:ext cx="2466975" cy="4629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E64637-7789-D904-B4CF-E1CF15C78F44}"/>
              </a:ext>
            </a:extLst>
          </p:cNvPr>
          <p:cNvSpPr txBox="1"/>
          <p:nvPr/>
        </p:nvSpPr>
        <p:spPr>
          <a:xfrm>
            <a:off x="3779912" y="1294445"/>
            <a:ext cx="4608512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RISC-V CPU </a:t>
            </a:r>
            <a:r>
              <a:rPr lang="ko-KR" altLang="en-US" sz="1400" dirty="0"/>
              <a:t>및 </a:t>
            </a:r>
            <a:r>
              <a:rPr lang="en-US" altLang="ko-KR" sz="1400" dirty="0"/>
              <a:t>APB bus </a:t>
            </a:r>
            <a:r>
              <a:rPr lang="ko-KR" altLang="en-US" sz="1400" dirty="0"/>
              <a:t>기반 센서 제어 및 모드 전환 </a:t>
            </a:r>
          </a:p>
          <a:p>
            <a:endParaRPr lang="ko-KR" altLang="en-US" sz="1400" dirty="0"/>
          </a:p>
          <a:p>
            <a:r>
              <a:rPr lang="en-US" altLang="ko-KR" sz="1400" dirty="0"/>
              <a:t>UART Rx</a:t>
            </a:r>
            <a:r>
              <a:rPr lang="ko-KR" altLang="en-US" sz="1400" dirty="0"/>
              <a:t>로 </a:t>
            </a:r>
            <a:r>
              <a:rPr lang="en-US" altLang="ko-KR" sz="1400" dirty="0" err="1"/>
              <a:t>r,s</a:t>
            </a:r>
            <a:r>
              <a:rPr lang="ko-KR" altLang="en-US" sz="1400" dirty="0"/>
              <a:t>받거나 버튼으로 </a:t>
            </a:r>
            <a:r>
              <a:rPr lang="en-US" altLang="ko-KR" sz="1400" dirty="0"/>
              <a:t>start</a:t>
            </a:r>
            <a:r>
              <a:rPr lang="ko-KR" altLang="en-US" sz="1400" dirty="0"/>
              <a:t> 신호 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 dirty="0"/>
              <a:t>초음파 센서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온습도</a:t>
            </a:r>
            <a:r>
              <a:rPr lang="ko-KR" altLang="en-US" sz="1400" dirty="0"/>
              <a:t> 센서 측정 </a:t>
            </a:r>
            <a:r>
              <a:rPr lang="en-US" altLang="ko-KR" sz="1400" dirty="0"/>
              <a:t>(SW</a:t>
            </a:r>
            <a:r>
              <a:rPr lang="ko-KR" altLang="en-US" sz="1400" dirty="0"/>
              <a:t>로 모드 제어</a:t>
            </a:r>
            <a:r>
              <a:rPr lang="en-US" altLang="ko-KR" sz="1400" dirty="0"/>
              <a:t>) 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 dirty="0"/>
              <a:t>결과값을 </a:t>
            </a:r>
            <a:r>
              <a:rPr lang="en-US" altLang="ko-KR" sz="1400" dirty="0"/>
              <a:t>FND</a:t>
            </a:r>
            <a:r>
              <a:rPr lang="ko-KR" altLang="en-US" sz="1400" dirty="0"/>
              <a:t>와 </a:t>
            </a:r>
            <a:r>
              <a:rPr lang="en-US" altLang="ko-KR" sz="1400" dirty="0" err="1"/>
              <a:t>UART_Tx</a:t>
            </a:r>
            <a:r>
              <a:rPr lang="ko-KR" altLang="en-US" sz="1400" dirty="0"/>
              <a:t>에 출력</a:t>
            </a:r>
          </a:p>
          <a:p>
            <a:endParaRPr lang="ko-KR" altLang="en-US" sz="1400" dirty="0"/>
          </a:p>
          <a:p>
            <a:r>
              <a:rPr lang="en-US" altLang="ko-KR" sz="1400" dirty="0"/>
              <a:t>SW: </a:t>
            </a:r>
            <a:r>
              <a:rPr lang="ko-KR" altLang="en-US" sz="1400" dirty="0"/>
              <a:t>초음파 센서 모드 </a:t>
            </a:r>
            <a:r>
              <a:rPr lang="en-US" altLang="ko-KR" sz="1400" dirty="0"/>
              <a:t>/ </a:t>
            </a:r>
            <a:r>
              <a:rPr lang="ko-KR" altLang="en-US" sz="1400" dirty="0" err="1"/>
              <a:t>온습도</a:t>
            </a:r>
            <a:r>
              <a:rPr lang="ko-KR" altLang="en-US" sz="1400" dirty="0"/>
              <a:t> 센서 모드 제어</a:t>
            </a:r>
          </a:p>
          <a:p>
            <a:endParaRPr lang="ko-KR" altLang="en-US" sz="1400" dirty="0"/>
          </a:p>
          <a:p>
            <a:r>
              <a:rPr lang="en-US" altLang="ko-KR" sz="1400" dirty="0"/>
              <a:t>LED: </a:t>
            </a:r>
            <a:r>
              <a:rPr lang="ko-KR" altLang="en-US" sz="1400" dirty="0"/>
              <a:t>초음파 센서 모드 </a:t>
            </a:r>
            <a:r>
              <a:rPr lang="en-US" altLang="ko-KR" sz="1400" dirty="0"/>
              <a:t>/ </a:t>
            </a:r>
            <a:r>
              <a:rPr lang="ko-KR" altLang="en-US" sz="1400" dirty="0" err="1"/>
              <a:t>온습도</a:t>
            </a:r>
            <a:r>
              <a:rPr lang="ko-KR" altLang="en-US" sz="1400" dirty="0"/>
              <a:t> 센서 </a:t>
            </a:r>
            <a:r>
              <a:rPr lang="ko-KR" altLang="en-US" sz="1400" dirty="0" err="1"/>
              <a:t>모드별</a:t>
            </a:r>
            <a:r>
              <a:rPr lang="ko-KR" altLang="en-US" sz="1400" dirty="0"/>
              <a:t> </a:t>
            </a:r>
            <a:r>
              <a:rPr lang="en-US" altLang="ko-KR" sz="1400" dirty="0"/>
              <a:t>led </a:t>
            </a:r>
            <a:r>
              <a:rPr lang="ko-KR" altLang="en-US" sz="1400" dirty="0"/>
              <a:t>출력</a:t>
            </a:r>
          </a:p>
          <a:p>
            <a:endParaRPr lang="ko-KR" altLang="en-US" sz="1400" dirty="0"/>
          </a:p>
          <a:p>
            <a:r>
              <a:rPr lang="en-US" altLang="ko-KR" sz="1400" dirty="0"/>
              <a:t>BTN: start, reset</a:t>
            </a:r>
            <a:r>
              <a:rPr lang="ko-KR" altLang="en-US" sz="1400" dirty="0"/>
              <a:t> 신호</a:t>
            </a:r>
          </a:p>
          <a:p>
            <a:endParaRPr lang="ko-KR" altLang="en-US" sz="1400" dirty="0"/>
          </a:p>
          <a:p>
            <a:r>
              <a:rPr lang="en-US" altLang="ko-KR" sz="1400" dirty="0"/>
              <a:t>FND: </a:t>
            </a:r>
            <a:r>
              <a:rPr lang="ko-KR" altLang="en-US" sz="1400" dirty="0"/>
              <a:t>각 모드의 센서 측정 결과 출력</a:t>
            </a:r>
          </a:p>
          <a:p>
            <a:endParaRPr lang="ko-KR" altLang="en-US" sz="1400" dirty="0"/>
          </a:p>
          <a:p>
            <a:r>
              <a:rPr lang="en-US" altLang="ko-KR" sz="1400" dirty="0"/>
              <a:t>UART: </a:t>
            </a:r>
            <a:r>
              <a:rPr lang="ko-KR" altLang="en-US" sz="1400" dirty="0"/>
              <a:t>보드로 주는 입력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rx</a:t>
            </a:r>
            <a:r>
              <a:rPr lang="en-US" altLang="ko-KR" sz="1400" dirty="0"/>
              <a:t>): start </a:t>
            </a:r>
            <a:r>
              <a:rPr lang="ko-KR" altLang="en-US" sz="1400" dirty="0"/>
              <a:t>신호</a:t>
            </a:r>
          </a:p>
          <a:p>
            <a:r>
              <a:rPr lang="ko-KR" altLang="en-US" sz="1400" dirty="0"/>
              <a:t>   보드에서 나오는 출력</a:t>
            </a:r>
            <a:r>
              <a:rPr lang="en-US" altLang="ko-KR" sz="1400" dirty="0"/>
              <a:t>(</a:t>
            </a:r>
            <a:r>
              <a:rPr lang="en-US" altLang="ko-KR" sz="1400" dirty="0" err="1"/>
              <a:t>tx</a:t>
            </a:r>
            <a:r>
              <a:rPr lang="en-US" altLang="ko-KR" sz="1400" dirty="0"/>
              <a:t>): </a:t>
            </a:r>
            <a:r>
              <a:rPr lang="ko-KR" altLang="en-US" sz="1400" dirty="0"/>
              <a:t>어떤 센서 모드인지</a:t>
            </a:r>
            <a:r>
              <a:rPr lang="en-US" altLang="ko-KR" sz="1400" dirty="0"/>
              <a:t>,</a:t>
            </a:r>
          </a:p>
          <a:p>
            <a:r>
              <a:rPr lang="en-US" altLang="ko-KR" sz="1400" dirty="0"/>
              <a:t>   </a:t>
            </a:r>
            <a:r>
              <a:rPr lang="ko-KR" altLang="en-US" sz="1400" dirty="0"/>
              <a:t>그 센서가 측정한 결과값</a:t>
            </a:r>
          </a:p>
          <a:p>
            <a:r>
              <a:rPr lang="ko-KR" altLang="en-US" sz="1400" dirty="0"/>
              <a:t>   </a:t>
            </a:r>
            <a:r>
              <a:rPr lang="en-US" altLang="ko-KR" sz="1400" dirty="0"/>
              <a:t>ex) (</a:t>
            </a:r>
            <a:r>
              <a:rPr lang="ko-KR" altLang="en-US" sz="1400" dirty="0"/>
              <a:t>초음파 센서 모드일때</a:t>
            </a:r>
            <a:r>
              <a:rPr lang="en-US" altLang="ko-KR" sz="1400" dirty="0"/>
              <a:t>) D:123 </a:t>
            </a:r>
          </a:p>
          <a:p>
            <a:r>
              <a:rPr lang="en-US" altLang="ko-KR" sz="1400" dirty="0"/>
              <a:t>        (</a:t>
            </a:r>
            <a:r>
              <a:rPr lang="ko-KR" altLang="en-US" sz="1400" dirty="0" err="1"/>
              <a:t>온습도</a:t>
            </a:r>
            <a:r>
              <a:rPr lang="ko-KR" altLang="en-US" sz="1400" dirty="0"/>
              <a:t> 센서 모드일때</a:t>
            </a:r>
            <a:r>
              <a:rPr lang="en-US" altLang="ko-KR" sz="1400" dirty="0"/>
              <a:t>) T:20 / H:40</a:t>
            </a:r>
            <a:endParaRPr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5F32882-A90C-40D1-2552-CFAB90BF8F87}"/>
              </a:ext>
            </a:extLst>
          </p:cNvPr>
          <p:cNvSpPr/>
          <p:nvPr/>
        </p:nvSpPr>
        <p:spPr>
          <a:xfrm>
            <a:off x="208825" y="302458"/>
            <a:ext cx="30043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  <a:latin typeface="+mj-lt"/>
              </a:rPr>
              <a:t>AMBA APB Bus </a:t>
            </a:r>
            <a:r>
              <a:rPr lang="ko-KR" altLang="en-US" sz="1200" b="1" spc="-150" dirty="0">
                <a:solidFill>
                  <a:schemeClr val="bg1"/>
                </a:solidFill>
                <a:latin typeface="+mj-lt"/>
              </a:rPr>
              <a:t>기반 센서 제어 </a:t>
            </a:r>
            <a:r>
              <a:rPr lang="en-US" altLang="ko-KR" sz="1200" b="1" spc="-150" dirty="0">
                <a:solidFill>
                  <a:schemeClr val="bg1"/>
                </a:solidFill>
                <a:latin typeface="+mj-lt"/>
              </a:rPr>
              <a:t>SoC </a:t>
            </a:r>
            <a:r>
              <a:rPr lang="ko-KR" altLang="en-US" sz="1200" b="1" spc="-150" dirty="0">
                <a:solidFill>
                  <a:schemeClr val="bg1"/>
                </a:solidFill>
                <a:latin typeface="+mj-lt"/>
              </a:rPr>
              <a:t>시스템 설계</a:t>
            </a:r>
            <a:endParaRPr lang="en-US" altLang="ko-KR" sz="1200" b="1" spc="-1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4635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상세 구조 </a:t>
            </a:r>
            <a:r>
              <a:rPr kumimoji="0" lang="en-US" altLang="ko-KR" sz="16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(Peripheral)</a:t>
            </a:r>
            <a:endParaRPr kumimoji="0" lang="ko-KR" altLang="en-US" sz="16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E64637-7789-D904-B4CF-E1CF15C78F44}"/>
              </a:ext>
            </a:extLst>
          </p:cNvPr>
          <p:cNvSpPr txBox="1"/>
          <p:nvPr/>
        </p:nvSpPr>
        <p:spPr>
          <a:xfrm>
            <a:off x="3795320" y="5341623"/>
            <a:ext cx="50251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UART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모듈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rx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FIFO,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tx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FIFO, APB slave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인터페이스를 합쳐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UART_Periph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모듈 구성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APB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주소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0x04 -&gt; RX data, 0x0C 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-&gt;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TX data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FEBC34-054B-8F1A-C545-9BE32E229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141" y="1033214"/>
            <a:ext cx="4997426" cy="22297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5AA25AF-4F79-D4FB-EB7F-457679C55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326" y="3466533"/>
            <a:ext cx="2952328" cy="167147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3E1EDD8-47C9-D3F7-15CF-0C60FD78F4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433" y="860661"/>
            <a:ext cx="3037974" cy="543920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7B0BE27-5138-2FAD-B66B-226A30B7B24C}"/>
              </a:ext>
            </a:extLst>
          </p:cNvPr>
          <p:cNvSpPr/>
          <p:nvPr/>
        </p:nvSpPr>
        <p:spPr>
          <a:xfrm>
            <a:off x="208825" y="302458"/>
            <a:ext cx="30043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  <a:latin typeface="+mj-lt"/>
              </a:rPr>
              <a:t>AMBA APB Bus </a:t>
            </a:r>
            <a:r>
              <a:rPr lang="ko-KR" altLang="en-US" sz="1200" b="1" spc="-150" dirty="0">
                <a:solidFill>
                  <a:schemeClr val="bg1"/>
                </a:solidFill>
                <a:latin typeface="+mj-lt"/>
              </a:rPr>
              <a:t>기반 센서 제어 </a:t>
            </a:r>
            <a:r>
              <a:rPr lang="en-US" altLang="ko-KR" sz="1200" b="1" spc="-150" dirty="0">
                <a:solidFill>
                  <a:schemeClr val="bg1"/>
                </a:solidFill>
                <a:latin typeface="+mj-lt"/>
              </a:rPr>
              <a:t>SoC </a:t>
            </a:r>
            <a:r>
              <a:rPr lang="ko-KR" altLang="en-US" sz="1200" b="1" spc="-150" dirty="0">
                <a:solidFill>
                  <a:schemeClr val="bg1"/>
                </a:solidFill>
                <a:latin typeface="+mj-lt"/>
              </a:rPr>
              <a:t>시스템 설계</a:t>
            </a:r>
            <a:endParaRPr lang="en-US" altLang="ko-KR" sz="1200" b="1" spc="-1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059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상세 구조 </a:t>
            </a:r>
            <a:r>
              <a:rPr kumimoji="0" lang="en-US" altLang="ko-KR" sz="16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(Peripheral)</a:t>
            </a:r>
            <a:endParaRPr kumimoji="0" lang="ko-KR" altLang="en-US" sz="16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276734-562E-A316-9E3D-A25D37C60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48" y="1622454"/>
            <a:ext cx="3408220" cy="166234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B61FFAF-AEC2-D6FE-EE04-F831C22F1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6984" y="2044588"/>
            <a:ext cx="4320480" cy="3128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F3EFE11-8E78-B9F0-FC1F-02F270F36B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038" y="3573204"/>
            <a:ext cx="3219640" cy="18476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DAB2C65-3312-7F96-3BE3-B90B1B7A052D}"/>
              </a:ext>
            </a:extLst>
          </p:cNvPr>
          <p:cNvSpPr txBox="1"/>
          <p:nvPr/>
        </p:nvSpPr>
        <p:spPr>
          <a:xfrm>
            <a:off x="868038" y="5481339"/>
            <a:ext cx="75923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UART RX/TX </a:t>
            </a:r>
            <a:r>
              <a:rPr lang="ko-KR" altLang="en-US" dirty="0"/>
              <a:t>함수</a:t>
            </a:r>
            <a:r>
              <a:rPr lang="en-US" altLang="ko-KR" dirty="0"/>
              <a:t>, </a:t>
            </a:r>
            <a:r>
              <a:rPr lang="ko-KR" altLang="en-US" dirty="0"/>
              <a:t>측정값 </a:t>
            </a:r>
            <a:r>
              <a:rPr lang="en-US" altLang="ko-KR" dirty="0"/>
              <a:t>10</a:t>
            </a:r>
            <a:r>
              <a:rPr lang="ko-KR" altLang="en-US" dirty="0"/>
              <a:t>의 자리</a:t>
            </a:r>
            <a:r>
              <a:rPr lang="en-US" altLang="ko-KR" dirty="0"/>
              <a:t>/100</a:t>
            </a:r>
            <a:r>
              <a:rPr lang="ko-KR" altLang="en-US" dirty="0"/>
              <a:t>의 자리 출력을 위한 </a:t>
            </a:r>
            <a:r>
              <a:rPr lang="ko-KR" altLang="en-US" dirty="0" smtClean="0"/>
              <a:t>함수 활용</a:t>
            </a:r>
            <a:endParaRPr lang="en-US" altLang="ko-KR" dirty="0"/>
          </a:p>
          <a:p>
            <a:r>
              <a:rPr lang="en-US" altLang="ko-KR" dirty="0"/>
              <a:t>-&gt; UART TX</a:t>
            </a:r>
            <a:r>
              <a:rPr lang="ko-KR" altLang="en-US" dirty="0"/>
              <a:t>로 센서 </a:t>
            </a:r>
            <a:r>
              <a:rPr lang="ko-KR" altLang="en-US" dirty="0" smtClean="0"/>
              <a:t>측정값을 출력하는 함수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4DD2354-EDAA-058B-D310-2457D6D7E94C}"/>
              </a:ext>
            </a:extLst>
          </p:cNvPr>
          <p:cNvSpPr/>
          <p:nvPr/>
        </p:nvSpPr>
        <p:spPr>
          <a:xfrm>
            <a:off x="208825" y="302458"/>
            <a:ext cx="30043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  <a:latin typeface="+mj-lt"/>
              </a:rPr>
              <a:t>AMBA APB Bus </a:t>
            </a:r>
            <a:r>
              <a:rPr lang="ko-KR" altLang="en-US" sz="1200" b="1" spc="-150" dirty="0">
                <a:solidFill>
                  <a:schemeClr val="bg1"/>
                </a:solidFill>
                <a:latin typeface="+mj-lt"/>
              </a:rPr>
              <a:t>기반 센서 제어 </a:t>
            </a:r>
            <a:r>
              <a:rPr lang="en-US" altLang="ko-KR" sz="1200" b="1" spc="-150" dirty="0">
                <a:solidFill>
                  <a:schemeClr val="bg1"/>
                </a:solidFill>
                <a:latin typeface="+mj-lt"/>
              </a:rPr>
              <a:t>SoC </a:t>
            </a:r>
            <a:r>
              <a:rPr lang="ko-KR" altLang="en-US" sz="1200" b="1" spc="-150" dirty="0">
                <a:solidFill>
                  <a:schemeClr val="bg1"/>
                </a:solidFill>
                <a:latin typeface="+mj-lt"/>
              </a:rPr>
              <a:t>시스템 설계</a:t>
            </a:r>
            <a:endParaRPr lang="en-US" altLang="ko-KR" sz="1200" b="1" spc="-1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367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상세 구조 </a:t>
            </a:r>
            <a:r>
              <a:rPr kumimoji="0" lang="en-US" altLang="ko-KR" sz="16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(Peripheral)</a:t>
            </a:r>
            <a:endParaRPr kumimoji="0" lang="ko-KR" altLang="en-US" sz="16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8EAA4F-EDCD-2B96-9F1B-C5B039A9C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910" y="1844824"/>
            <a:ext cx="4228405" cy="23801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1B13B35-4AF6-7EA6-69EF-DC97F3DDD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85" y="1844824"/>
            <a:ext cx="3747769" cy="23801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79F1C4-1B01-522F-E463-0798365D73FF}"/>
              </a:ext>
            </a:extLst>
          </p:cNvPr>
          <p:cNvSpPr txBox="1"/>
          <p:nvPr/>
        </p:nvSpPr>
        <p:spPr>
          <a:xfrm>
            <a:off x="868038" y="4941168"/>
            <a:ext cx="7416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LED, Switch, Button, FND </a:t>
            </a:r>
            <a:r>
              <a:rPr lang="ko-KR" altLang="en-US" dirty="0"/>
              <a:t>등 기본</a:t>
            </a:r>
            <a:r>
              <a:rPr lang="en-US" altLang="ko-KR" dirty="0"/>
              <a:t> </a:t>
            </a:r>
            <a:r>
              <a:rPr lang="ko-KR" altLang="en-US" dirty="0"/>
              <a:t>제어 함수 그대로 </a:t>
            </a:r>
            <a:r>
              <a:rPr lang="ko-KR" altLang="en-US" dirty="0" smtClean="0"/>
              <a:t>활용</a:t>
            </a:r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smtClean="0"/>
              <a:t>온</a:t>
            </a:r>
            <a:r>
              <a:rPr lang="en-US" altLang="ko-KR" dirty="0" smtClean="0"/>
              <a:t>/</a:t>
            </a:r>
            <a:r>
              <a:rPr lang="ko-KR" altLang="en-US" dirty="0"/>
              <a:t>습도 측정값 정수 및 소수 부분 출력을 위한 함수 추가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24791B2-AFD6-1894-E81F-3EEABDF3F406}"/>
              </a:ext>
            </a:extLst>
          </p:cNvPr>
          <p:cNvSpPr/>
          <p:nvPr/>
        </p:nvSpPr>
        <p:spPr>
          <a:xfrm>
            <a:off x="208825" y="302458"/>
            <a:ext cx="30043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  <a:latin typeface="+mj-lt"/>
              </a:rPr>
              <a:t>AMBA APB Bus </a:t>
            </a:r>
            <a:r>
              <a:rPr lang="ko-KR" altLang="en-US" sz="1200" b="1" spc="-150" dirty="0">
                <a:solidFill>
                  <a:schemeClr val="bg1"/>
                </a:solidFill>
                <a:latin typeface="+mj-lt"/>
              </a:rPr>
              <a:t>기반 센서 제어 </a:t>
            </a:r>
            <a:r>
              <a:rPr lang="en-US" altLang="ko-KR" sz="1200" b="1" spc="-150" dirty="0">
                <a:solidFill>
                  <a:schemeClr val="bg1"/>
                </a:solidFill>
                <a:latin typeface="+mj-lt"/>
              </a:rPr>
              <a:t>SoC </a:t>
            </a:r>
            <a:r>
              <a:rPr lang="ko-KR" altLang="en-US" sz="1200" b="1" spc="-150" dirty="0">
                <a:solidFill>
                  <a:schemeClr val="bg1"/>
                </a:solidFill>
                <a:latin typeface="+mj-lt"/>
              </a:rPr>
              <a:t>시스템 설계</a:t>
            </a:r>
            <a:endParaRPr lang="en-US" altLang="ko-KR" sz="1200" b="1" spc="-1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691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상세 구조 </a:t>
            </a:r>
            <a:r>
              <a:rPr kumimoji="0" lang="en-US" altLang="ko-KR" sz="16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(Peripheral)</a:t>
            </a:r>
            <a:endParaRPr kumimoji="0" lang="ko-KR" altLang="en-US" sz="16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18DBE2-45A0-10A0-984A-B43D32010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59" y="3079029"/>
            <a:ext cx="3581849" cy="20882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4292232-D2B7-C3DA-A35D-697B0C883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5267" y="996781"/>
            <a:ext cx="2734238" cy="525279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A4CBC40-F5BF-11D5-6689-AB585D2F7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213" y="1717147"/>
            <a:ext cx="3582195" cy="11964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A992208-4A0B-3F1A-7451-C63495BD9E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124" y="1020657"/>
            <a:ext cx="3801008" cy="5339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488BB8-3C61-0FB6-F193-E7D33FBAE8CB}"/>
              </a:ext>
            </a:extLst>
          </p:cNvPr>
          <p:cNvSpPr txBox="1"/>
          <p:nvPr/>
        </p:nvSpPr>
        <p:spPr>
          <a:xfrm>
            <a:off x="611213" y="5468011"/>
            <a:ext cx="41768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초음파 및 온</a:t>
            </a:r>
            <a:r>
              <a:rPr lang="en-US" altLang="ko-KR" sz="1400" dirty="0"/>
              <a:t>/</a:t>
            </a:r>
            <a:r>
              <a:rPr lang="ko-KR" altLang="en-US" sz="1400" dirty="0"/>
              <a:t>습도 센서는 항상 측정하도록 설정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스위치</a:t>
            </a:r>
            <a:r>
              <a:rPr lang="en-US" altLang="ko-KR" sz="1400" dirty="0"/>
              <a:t>, </a:t>
            </a:r>
            <a:r>
              <a:rPr lang="ko-KR" altLang="en-US" sz="1400" dirty="0"/>
              <a:t>버튼 및 </a:t>
            </a:r>
            <a:r>
              <a:rPr lang="en-US" altLang="ko-KR" sz="1400" dirty="0"/>
              <a:t>UART </a:t>
            </a:r>
            <a:r>
              <a:rPr lang="ko-KR" altLang="en-US" sz="1400" dirty="0"/>
              <a:t>입력에 따라 조건문을 통해 </a:t>
            </a:r>
            <a:endParaRPr lang="en-US" altLang="ko-KR" sz="1400" dirty="0"/>
          </a:p>
          <a:p>
            <a:r>
              <a:rPr lang="ko-KR" altLang="en-US" sz="1400" dirty="0"/>
              <a:t>동작 제어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C0FE4DF-0DA1-D54E-4677-6957D2FA7469}"/>
              </a:ext>
            </a:extLst>
          </p:cNvPr>
          <p:cNvSpPr/>
          <p:nvPr/>
        </p:nvSpPr>
        <p:spPr>
          <a:xfrm>
            <a:off x="208825" y="302458"/>
            <a:ext cx="30043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  <a:latin typeface="+mj-lt"/>
              </a:rPr>
              <a:t>AMBA APB Bus </a:t>
            </a:r>
            <a:r>
              <a:rPr lang="ko-KR" altLang="en-US" sz="1200" b="1" spc="-150" dirty="0">
                <a:solidFill>
                  <a:schemeClr val="bg1"/>
                </a:solidFill>
                <a:latin typeface="+mj-lt"/>
              </a:rPr>
              <a:t>기반 센서 제어 </a:t>
            </a:r>
            <a:r>
              <a:rPr lang="en-US" altLang="ko-KR" sz="1200" b="1" spc="-150" dirty="0">
                <a:solidFill>
                  <a:schemeClr val="bg1"/>
                </a:solidFill>
                <a:latin typeface="+mj-lt"/>
              </a:rPr>
              <a:t>SoC </a:t>
            </a:r>
            <a:r>
              <a:rPr lang="ko-KR" altLang="en-US" sz="1200" b="1" spc="-150" dirty="0">
                <a:solidFill>
                  <a:schemeClr val="bg1"/>
                </a:solidFill>
                <a:latin typeface="+mj-lt"/>
              </a:rPr>
              <a:t>시스템 설계</a:t>
            </a:r>
            <a:endParaRPr lang="en-US" altLang="ko-KR" sz="1200" b="1" spc="-1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207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검증 및 동작 확인</a:t>
            </a:r>
          </a:p>
        </p:txBody>
      </p:sp>
      <p:pic>
        <p:nvPicPr>
          <p:cNvPr id="10" name="그림 9" descr="텍스트, 도표, 스크린샷, 번호이(가) 표시된 사진&#10;&#10;자동 생성된 설명">
            <a:extLst>
              <a:ext uri="{FF2B5EF4-FFF2-40B4-BE49-F238E27FC236}">
                <a16:creationId xmlns:a16="http://schemas.microsoft.com/office/drawing/2014/main" id="{5E089366-804F-CA0D-D7DA-2557829CE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92" y="1042919"/>
            <a:ext cx="7344616" cy="538081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41FD68-C62A-463A-1A6A-D4B5ED4B0C85}"/>
              </a:ext>
            </a:extLst>
          </p:cNvPr>
          <p:cNvSpPr/>
          <p:nvPr/>
        </p:nvSpPr>
        <p:spPr>
          <a:xfrm>
            <a:off x="208825" y="302458"/>
            <a:ext cx="30043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  <a:latin typeface="+mj-lt"/>
              </a:rPr>
              <a:t>AMBA APB Bus </a:t>
            </a:r>
            <a:r>
              <a:rPr lang="ko-KR" altLang="en-US" sz="1200" b="1" spc="-150" dirty="0">
                <a:solidFill>
                  <a:schemeClr val="bg1"/>
                </a:solidFill>
                <a:latin typeface="+mj-lt"/>
              </a:rPr>
              <a:t>기반 센서 제어 </a:t>
            </a:r>
            <a:r>
              <a:rPr lang="en-US" altLang="ko-KR" sz="1200" b="1" spc="-150" dirty="0">
                <a:solidFill>
                  <a:schemeClr val="bg1"/>
                </a:solidFill>
                <a:latin typeface="+mj-lt"/>
              </a:rPr>
              <a:t>SoC </a:t>
            </a:r>
            <a:r>
              <a:rPr lang="ko-KR" altLang="en-US" sz="1200" b="1" spc="-150" dirty="0">
                <a:solidFill>
                  <a:schemeClr val="bg1"/>
                </a:solidFill>
                <a:latin typeface="+mj-lt"/>
              </a:rPr>
              <a:t>시스템 설계</a:t>
            </a:r>
            <a:endParaRPr lang="en-US" altLang="ko-KR" sz="1200" b="1" spc="-1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586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검증 및 동작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A05A36-B319-34A8-4F67-FF1A57A22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1158498"/>
            <a:ext cx="4595054" cy="166415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E7B660C-12C4-A526-CDDE-F84A8C800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916" y="1158498"/>
            <a:ext cx="1512168" cy="167366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B47333A-44C5-2F85-43A4-F23B5E5E0B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863" y="3389929"/>
            <a:ext cx="4280443" cy="281202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C053240-2F8D-AE50-0645-A0CE87895741}"/>
              </a:ext>
            </a:extLst>
          </p:cNvPr>
          <p:cNvSpPr txBox="1"/>
          <p:nvPr/>
        </p:nvSpPr>
        <p:spPr>
          <a:xfrm>
            <a:off x="5220072" y="3832839"/>
            <a:ext cx="32420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Transaction</a:t>
            </a:r>
            <a:r>
              <a:rPr lang="ko-KR" altLang="en-US" dirty="0"/>
              <a:t> 에서 신호 선언</a:t>
            </a:r>
            <a:r>
              <a:rPr lang="en-US" altLang="ko-KR" dirty="0"/>
              <a:t>, </a:t>
            </a:r>
            <a:r>
              <a:rPr lang="ko-KR" altLang="en-US" dirty="0"/>
              <a:t>제약 조건 설정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Generator</a:t>
            </a:r>
            <a:r>
              <a:rPr lang="ko-KR" altLang="en-US" dirty="0"/>
              <a:t>는 특별한 구조 변경 없이 사용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1ECC742-CE95-A4DA-8578-E0264CC6A42F}"/>
              </a:ext>
            </a:extLst>
          </p:cNvPr>
          <p:cNvSpPr/>
          <p:nvPr/>
        </p:nvSpPr>
        <p:spPr>
          <a:xfrm>
            <a:off x="208825" y="302458"/>
            <a:ext cx="30043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  <a:latin typeface="+mj-lt"/>
              </a:rPr>
              <a:t>AMBA APB Bus </a:t>
            </a:r>
            <a:r>
              <a:rPr lang="ko-KR" altLang="en-US" sz="1200" b="1" spc="-150" dirty="0">
                <a:solidFill>
                  <a:schemeClr val="bg1"/>
                </a:solidFill>
                <a:latin typeface="+mj-lt"/>
              </a:rPr>
              <a:t>기반 센서 제어 </a:t>
            </a:r>
            <a:r>
              <a:rPr lang="en-US" altLang="ko-KR" sz="1200" b="1" spc="-150" dirty="0">
                <a:solidFill>
                  <a:schemeClr val="bg1"/>
                </a:solidFill>
                <a:latin typeface="+mj-lt"/>
              </a:rPr>
              <a:t>SoC </a:t>
            </a:r>
            <a:r>
              <a:rPr lang="ko-KR" altLang="en-US" sz="1200" b="1" spc="-150" dirty="0">
                <a:solidFill>
                  <a:schemeClr val="bg1"/>
                </a:solidFill>
                <a:latin typeface="+mj-lt"/>
              </a:rPr>
              <a:t>시스템 설계</a:t>
            </a:r>
            <a:endParaRPr lang="en-US" altLang="ko-KR" sz="1200" b="1" spc="-1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7638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검증 및 동작 확인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5809271-1210-5D92-D537-BF525114F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22" y="2475497"/>
            <a:ext cx="2190944" cy="3922677"/>
          </a:xfrm>
          <a:prstGeom prst="rect">
            <a:avLst/>
          </a:prstGeom>
        </p:spPr>
      </p:pic>
      <p:pic>
        <p:nvPicPr>
          <p:cNvPr id="2050" name="Picture 2" descr="UART(Universal Asynchronous Receiver/Transmitter)">
            <a:extLst>
              <a:ext uri="{FF2B5EF4-FFF2-40B4-BE49-F238E27FC236}">
                <a16:creationId xmlns:a16="http://schemas.microsoft.com/office/drawing/2014/main" id="{BAFCB381-4201-35AE-7DA9-14B46919B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869" y="795328"/>
            <a:ext cx="2700300" cy="150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DC60C1-A258-747C-4C1F-753E729F7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22" y="1054375"/>
            <a:ext cx="4420217" cy="11812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C08789A-C998-DEBE-3423-F210B9362F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1186" y="2475497"/>
            <a:ext cx="2472824" cy="167628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0AFC96F-EFBB-2F6B-AB65-3CBE04286E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1186" y="4282683"/>
            <a:ext cx="2479221" cy="21142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E45535-3DC0-0207-02FF-EF1DA314955A}"/>
              </a:ext>
            </a:extLst>
          </p:cNvPr>
          <p:cNvSpPr txBox="1"/>
          <p:nvPr/>
        </p:nvSpPr>
        <p:spPr>
          <a:xfrm>
            <a:off x="5364089" y="2434819"/>
            <a:ext cx="333861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TX data: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sz="1400" dirty="0"/>
              <a:t>PADDR</a:t>
            </a:r>
            <a:r>
              <a:rPr lang="ko-KR" altLang="en-US" sz="1400" dirty="0"/>
              <a:t>이 </a:t>
            </a:r>
            <a:r>
              <a:rPr lang="en-US" altLang="ko-KR" sz="1400" dirty="0"/>
              <a:t>0x0C </a:t>
            </a:r>
            <a:r>
              <a:rPr lang="ko-KR" altLang="en-US" sz="1400" dirty="0"/>
              <a:t>일 때의 </a:t>
            </a:r>
            <a:r>
              <a:rPr lang="en-US" altLang="ko-KR" sz="1400" dirty="0"/>
              <a:t>PWDATA[7:0]</a:t>
            </a:r>
            <a:r>
              <a:rPr lang="ko-KR" altLang="en-US" sz="1400" dirty="0"/>
              <a:t>을 </a:t>
            </a:r>
            <a:r>
              <a:rPr lang="en-US" altLang="ko-KR" sz="1400" dirty="0"/>
              <a:t>TX</a:t>
            </a:r>
            <a:r>
              <a:rPr lang="ko-KR" altLang="en-US" sz="1400" dirty="0"/>
              <a:t>용 </a:t>
            </a:r>
            <a:r>
              <a:rPr lang="en-US" altLang="ko-KR" sz="1400" dirty="0"/>
              <a:t>mailbox</a:t>
            </a:r>
            <a:r>
              <a:rPr lang="ko-KR" altLang="en-US" sz="1400" dirty="0"/>
              <a:t>에 전달</a:t>
            </a:r>
            <a:endParaRPr lang="en-US" altLang="ko-KR" sz="1400" dirty="0"/>
          </a:p>
          <a:p>
            <a:r>
              <a:rPr lang="en-US" altLang="ko-KR" sz="1400" dirty="0"/>
              <a:t>(PWDATA</a:t>
            </a:r>
            <a:r>
              <a:rPr lang="ko-KR" altLang="en-US" sz="1400" dirty="0"/>
              <a:t>는 </a:t>
            </a:r>
            <a:r>
              <a:rPr lang="en-US" altLang="ko-KR" sz="1400" dirty="0"/>
              <a:t>randomize</a:t>
            </a:r>
            <a:r>
              <a:rPr lang="ko-KR" altLang="en-US" sz="1400" dirty="0"/>
              <a:t>된 값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-&gt; Scoreboard</a:t>
            </a:r>
            <a:r>
              <a:rPr lang="ko-KR" altLang="en-US" sz="1400" dirty="0"/>
              <a:t>에서 </a:t>
            </a:r>
            <a:r>
              <a:rPr lang="en-US" altLang="ko-KR" sz="1400" dirty="0"/>
              <a:t>reference model </a:t>
            </a:r>
            <a:r>
              <a:rPr lang="ko-KR" altLang="en-US" sz="1400" dirty="0"/>
              <a:t>값으로 사용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8E1930-E205-CDFB-5393-2A694F72C9B4}"/>
              </a:ext>
            </a:extLst>
          </p:cNvPr>
          <p:cNvSpPr txBox="1"/>
          <p:nvPr/>
        </p:nvSpPr>
        <p:spPr>
          <a:xfrm>
            <a:off x="5364089" y="4304083"/>
            <a:ext cx="333861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RX data: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sz="1400" dirty="0"/>
              <a:t>외부에서 들어오는 신호 이므로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r>
              <a:rPr lang="ko-KR" altLang="en-US" sz="1400" dirty="0"/>
              <a:t>검증을 위해 </a:t>
            </a:r>
            <a:r>
              <a:rPr lang="en-US" altLang="ko-KR" sz="1400" dirty="0" err="1"/>
              <a:t>ramdomize</a:t>
            </a:r>
            <a:r>
              <a:rPr lang="ko-KR" altLang="en-US" sz="1400" dirty="0"/>
              <a:t>한 </a:t>
            </a:r>
            <a:r>
              <a:rPr lang="en-US" altLang="ko-KR" sz="1400" dirty="0" err="1"/>
              <a:t>rx</a:t>
            </a:r>
            <a:r>
              <a:rPr lang="en-US" altLang="ko-KR" sz="1400" dirty="0"/>
              <a:t> data</a:t>
            </a:r>
            <a:r>
              <a:rPr lang="ko-KR" altLang="en-US" sz="1400" dirty="0"/>
              <a:t>를 </a:t>
            </a:r>
            <a:r>
              <a:rPr lang="en-US" altLang="ko-KR" sz="1400" dirty="0"/>
              <a:t>RX</a:t>
            </a:r>
            <a:r>
              <a:rPr lang="ko-KR" altLang="en-US" sz="1400" dirty="0"/>
              <a:t>용 </a:t>
            </a:r>
            <a:r>
              <a:rPr lang="en-US" altLang="ko-KR" sz="1400" dirty="0"/>
              <a:t>mailbox </a:t>
            </a:r>
            <a:r>
              <a:rPr lang="ko-KR" altLang="en-US" sz="1400" dirty="0"/>
              <a:t>와 </a:t>
            </a:r>
            <a:r>
              <a:rPr lang="en-US" altLang="ko-KR" sz="1400" dirty="0"/>
              <a:t>DUT(interface)</a:t>
            </a:r>
            <a:r>
              <a:rPr lang="ko-KR" altLang="en-US" sz="1400" dirty="0"/>
              <a:t>에 전달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-&gt; Scoreboard</a:t>
            </a:r>
            <a:r>
              <a:rPr lang="ko-KR" altLang="en-US" sz="1400" dirty="0"/>
              <a:t>에서 </a:t>
            </a:r>
            <a:r>
              <a:rPr lang="en-US" altLang="ko-KR" sz="1400" dirty="0"/>
              <a:t>reference model </a:t>
            </a:r>
            <a:r>
              <a:rPr lang="ko-KR" altLang="en-US" sz="1400" dirty="0"/>
              <a:t>값으로 사용</a:t>
            </a:r>
            <a:endParaRPr lang="en-US" altLang="ko-KR" sz="14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6D9D254-C24C-91F9-37AD-C8B6E685EC1F}"/>
              </a:ext>
            </a:extLst>
          </p:cNvPr>
          <p:cNvSpPr/>
          <p:nvPr/>
        </p:nvSpPr>
        <p:spPr>
          <a:xfrm>
            <a:off x="208825" y="302458"/>
            <a:ext cx="30043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  <a:latin typeface="+mj-lt"/>
              </a:rPr>
              <a:t>AMBA APB Bus </a:t>
            </a:r>
            <a:r>
              <a:rPr lang="ko-KR" altLang="en-US" sz="1200" b="1" spc="-150" dirty="0">
                <a:solidFill>
                  <a:schemeClr val="bg1"/>
                </a:solidFill>
                <a:latin typeface="+mj-lt"/>
              </a:rPr>
              <a:t>기반 센서 제어 </a:t>
            </a:r>
            <a:r>
              <a:rPr lang="en-US" altLang="ko-KR" sz="1200" b="1" spc="-150" dirty="0">
                <a:solidFill>
                  <a:schemeClr val="bg1"/>
                </a:solidFill>
                <a:latin typeface="+mj-lt"/>
              </a:rPr>
              <a:t>SoC </a:t>
            </a:r>
            <a:r>
              <a:rPr lang="ko-KR" altLang="en-US" sz="1200" b="1" spc="-150" dirty="0">
                <a:solidFill>
                  <a:schemeClr val="bg1"/>
                </a:solidFill>
                <a:latin typeface="+mj-lt"/>
              </a:rPr>
              <a:t>시스템 설계</a:t>
            </a:r>
            <a:endParaRPr lang="en-US" altLang="ko-KR" sz="1200" b="1" spc="-1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037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61023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검증 및 동작 확인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538A34-E693-4C01-A63D-E32316475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29" y="2351071"/>
            <a:ext cx="3497756" cy="40770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4A8082F-E6F7-F910-DCB9-9F48CDC2B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029" y="970096"/>
            <a:ext cx="3497756" cy="1350198"/>
          </a:xfrm>
          <a:prstGeom prst="rect">
            <a:avLst/>
          </a:prstGeom>
        </p:spPr>
      </p:pic>
      <p:pic>
        <p:nvPicPr>
          <p:cNvPr id="26" name="Picture 2" descr="UART(Universal Asynchronous Receiver/Transmitter)">
            <a:extLst>
              <a:ext uri="{FF2B5EF4-FFF2-40B4-BE49-F238E27FC236}">
                <a16:creationId xmlns:a16="http://schemas.microsoft.com/office/drawing/2014/main" id="{8EE7C778-ABA7-2834-E5B1-E486D4BC9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324" y="873213"/>
            <a:ext cx="3264551" cy="181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77A33E-40A8-8BF8-BF08-596E5E497A2B}"/>
              </a:ext>
            </a:extLst>
          </p:cNvPr>
          <p:cNvSpPr txBox="1"/>
          <p:nvPr/>
        </p:nvSpPr>
        <p:spPr>
          <a:xfrm>
            <a:off x="4851216" y="2915328"/>
            <a:ext cx="38252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TX data: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sz="1400" dirty="0"/>
              <a:t>DUT(interface)</a:t>
            </a:r>
            <a:r>
              <a:rPr lang="ko-KR" altLang="en-US" sz="1400" dirty="0"/>
              <a:t>에서 받은 </a:t>
            </a:r>
            <a:r>
              <a:rPr lang="en-US" altLang="ko-KR" sz="1400" dirty="0" err="1"/>
              <a:t>tx</a:t>
            </a:r>
            <a:r>
              <a:rPr lang="ko-KR" altLang="en-US" sz="1400" dirty="0"/>
              <a:t>의 </a:t>
            </a:r>
            <a:r>
              <a:rPr lang="en-US" altLang="ko-KR" sz="1400" dirty="0"/>
              <a:t>Data bit </a:t>
            </a:r>
            <a:r>
              <a:rPr lang="ko-KR" altLang="en-US" sz="1400" dirty="0"/>
              <a:t>부분만 뽑아서 </a:t>
            </a:r>
            <a:r>
              <a:rPr lang="en-US" altLang="ko-KR" sz="1400" dirty="0"/>
              <a:t>PWDATA[7:0]</a:t>
            </a:r>
            <a:r>
              <a:rPr lang="ko-KR" altLang="en-US" sz="1400" dirty="0"/>
              <a:t>에 넣어</a:t>
            </a:r>
            <a:r>
              <a:rPr lang="en-US" altLang="ko-KR" sz="1400" dirty="0"/>
              <a:t> mailbox</a:t>
            </a:r>
            <a:r>
              <a:rPr lang="ko-KR" altLang="en-US" sz="1400" dirty="0"/>
              <a:t>를 통해 </a:t>
            </a:r>
            <a:r>
              <a:rPr lang="en-US" altLang="ko-KR" sz="1400" dirty="0"/>
              <a:t>Scoreboard</a:t>
            </a:r>
            <a:r>
              <a:rPr lang="ko-KR" altLang="en-US" sz="1400" dirty="0"/>
              <a:t>로 전달</a:t>
            </a:r>
            <a:endParaRPr lang="en-US" altLang="ko-KR" sz="1400" dirty="0"/>
          </a:p>
          <a:p>
            <a:r>
              <a:rPr lang="ko-KR" altLang="en-US" sz="1400" dirty="0"/>
              <a:t> </a:t>
            </a:r>
            <a:endParaRPr lang="en-US" altLang="ko-KR" sz="1400" dirty="0"/>
          </a:p>
          <a:p>
            <a:r>
              <a:rPr lang="en-US" altLang="ko-KR" sz="1400" dirty="0"/>
              <a:t>-&gt; Scoreboard</a:t>
            </a:r>
            <a:r>
              <a:rPr lang="ko-KR" altLang="en-US" sz="1400" dirty="0"/>
              <a:t>에서 </a:t>
            </a:r>
            <a:r>
              <a:rPr lang="en-US" altLang="ko-KR" sz="1400" dirty="0"/>
              <a:t>DUT </a:t>
            </a:r>
            <a:r>
              <a:rPr lang="ko-KR" altLang="en-US" sz="1400" dirty="0" err="1"/>
              <a:t>출력값으로</a:t>
            </a:r>
            <a:r>
              <a:rPr lang="ko-KR" altLang="en-US" sz="1400" dirty="0"/>
              <a:t> 사용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B941F1-2374-D5E2-99BD-A7A96D22A0D8}"/>
              </a:ext>
            </a:extLst>
          </p:cNvPr>
          <p:cNvSpPr txBox="1"/>
          <p:nvPr/>
        </p:nvSpPr>
        <p:spPr>
          <a:xfrm>
            <a:off x="4851216" y="4459009"/>
            <a:ext cx="379460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RX data: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sz="1400" dirty="0"/>
              <a:t>Driver</a:t>
            </a:r>
            <a:r>
              <a:rPr lang="ko-KR" altLang="en-US" sz="1400" dirty="0"/>
              <a:t>에서 </a:t>
            </a:r>
            <a:r>
              <a:rPr lang="en-US" altLang="ko-KR" sz="1400" dirty="0"/>
              <a:t>Monitor</a:t>
            </a:r>
            <a:r>
              <a:rPr lang="ko-KR" altLang="en-US" sz="1400" dirty="0"/>
              <a:t>로 전달했던 </a:t>
            </a:r>
            <a:r>
              <a:rPr lang="en-US" altLang="ko-KR" sz="1400" dirty="0"/>
              <a:t>RX</a:t>
            </a:r>
            <a:r>
              <a:rPr lang="ko-KR" altLang="en-US" sz="1400" dirty="0"/>
              <a:t>용 </a:t>
            </a:r>
            <a:r>
              <a:rPr lang="en-US" altLang="ko-KR" sz="1400" dirty="0"/>
              <a:t>mailbox</a:t>
            </a:r>
            <a:r>
              <a:rPr lang="ko-KR" altLang="en-US" sz="1400" dirty="0"/>
              <a:t>에서 불러온 </a:t>
            </a:r>
            <a:r>
              <a:rPr lang="en-US" altLang="ko-KR" sz="1400" dirty="0" err="1"/>
              <a:t>rx</a:t>
            </a:r>
            <a:r>
              <a:rPr lang="en-US" altLang="ko-KR" sz="1400" dirty="0"/>
              <a:t> data, </a:t>
            </a:r>
            <a:r>
              <a:rPr lang="ko-KR" altLang="en-US" sz="1400" dirty="0"/>
              <a:t>그 </a:t>
            </a:r>
            <a:r>
              <a:rPr lang="en-US" altLang="ko-KR" sz="1400" dirty="0" err="1"/>
              <a:t>rx</a:t>
            </a:r>
            <a:r>
              <a:rPr lang="en-US" altLang="ko-KR" sz="1400" dirty="0"/>
              <a:t> data</a:t>
            </a:r>
            <a:r>
              <a:rPr lang="ko-KR" altLang="en-US" sz="1400" dirty="0"/>
              <a:t>가 </a:t>
            </a:r>
            <a:r>
              <a:rPr lang="en-US" altLang="ko-KR" sz="1400" dirty="0"/>
              <a:t>DUT</a:t>
            </a:r>
            <a:r>
              <a:rPr lang="ko-KR" altLang="en-US" sz="1400" dirty="0"/>
              <a:t>의 </a:t>
            </a:r>
            <a:r>
              <a:rPr lang="en-US" altLang="ko-KR" sz="1400" dirty="0"/>
              <a:t>FIFO</a:t>
            </a:r>
            <a:r>
              <a:rPr lang="ko-KR" altLang="en-US" sz="1400" dirty="0"/>
              <a:t>에 쓰이고 </a:t>
            </a:r>
            <a:r>
              <a:rPr lang="en-US" altLang="ko-KR" sz="1400" dirty="0"/>
              <a:t>APB read </a:t>
            </a:r>
            <a:r>
              <a:rPr lang="ko-KR" altLang="en-US" sz="1400" dirty="0"/>
              <a:t>동작 시점의 </a:t>
            </a:r>
            <a:r>
              <a:rPr lang="en-US" altLang="ko-KR" sz="1400" dirty="0"/>
              <a:t>PRDATA</a:t>
            </a:r>
            <a:r>
              <a:rPr lang="ko-KR" altLang="en-US" sz="1400" dirty="0"/>
              <a:t>로 읽히는 데이터가 </a:t>
            </a:r>
            <a:r>
              <a:rPr lang="en-US" altLang="ko-KR" sz="1400" dirty="0"/>
              <a:t>mailbox</a:t>
            </a:r>
            <a:r>
              <a:rPr lang="ko-KR" altLang="en-US" sz="1400" dirty="0"/>
              <a:t>를 통해 </a:t>
            </a:r>
            <a:r>
              <a:rPr lang="en-US" altLang="ko-KR" sz="1400" dirty="0"/>
              <a:t>Scoreboard</a:t>
            </a:r>
            <a:r>
              <a:rPr lang="ko-KR" altLang="en-US" sz="1400" dirty="0"/>
              <a:t>로 전달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-&gt; Scoreboard</a:t>
            </a:r>
            <a:r>
              <a:rPr lang="ko-KR" altLang="en-US" sz="1400" dirty="0"/>
              <a:t>에서 </a:t>
            </a:r>
            <a:r>
              <a:rPr lang="en-US" altLang="ko-KR" sz="1400" dirty="0"/>
              <a:t>DUT </a:t>
            </a:r>
            <a:r>
              <a:rPr lang="ko-KR" altLang="en-US" sz="1400" dirty="0" err="1"/>
              <a:t>출력값으로</a:t>
            </a:r>
            <a:r>
              <a:rPr lang="ko-KR" altLang="en-US" sz="1400" dirty="0"/>
              <a:t> 사용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83B9909-2B5E-7600-2DC5-6A6FA09973F7}"/>
              </a:ext>
            </a:extLst>
          </p:cNvPr>
          <p:cNvSpPr/>
          <p:nvPr/>
        </p:nvSpPr>
        <p:spPr>
          <a:xfrm>
            <a:off x="208825" y="302458"/>
            <a:ext cx="30043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  <a:latin typeface="+mj-lt"/>
              </a:rPr>
              <a:t>AMBA APB Bus </a:t>
            </a:r>
            <a:r>
              <a:rPr lang="ko-KR" altLang="en-US" sz="1200" b="1" spc="-150" dirty="0">
                <a:solidFill>
                  <a:schemeClr val="bg1"/>
                </a:solidFill>
                <a:latin typeface="+mj-lt"/>
              </a:rPr>
              <a:t>기반 센서 제어 </a:t>
            </a:r>
            <a:r>
              <a:rPr lang="en-US" altLang="ko-KR" sz="1200" b="1" spc="-150" dirty="0">
                <a:solidFill>
                  <a:schemeClr val="bg1"/>
                </a:solidFill>
                <a:latin typeface="+mj-lt"/>
              </a:rPr>
              <a:t>SoC </a:t>
            </a:r>
            <a:r>
              <a:rPr lang="ko-KR" altLang="en-US" sz="1200" b="1" spc="-150" dirty="0">
                <a:solidFill>
                  <a:schemeClr val="bg1"/>
                </a:solidFill>
                <a:latin typeface="+mj-lt"/>
              </a:rPr>
              <a:t>시스템 설계</a:t>
            </a:r>
            <a:endParaRPr lang="en-US" altLang="ko-KR" sz="1200" b="1" spc="-1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5689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61023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검증 및 동작 확인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10CC0C9-CF68-DCBF-4748-26875ACDF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067916"/>
            <a:ext cx="3945436" cy="132755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6A84B9B-4F65-3AA9-AF9E-B8021EAF0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2522197"/>
            <a:ext cx="3945436" cy="38567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1FBDE5-198D-609E-6537-3938C3F74926}"/>
              </a:ext>
            </a:extLst>
          </p:cNvPr>
          <p:cNvSpPr txBox="1"/>
          <p:nvPr/>
        </p:nvSpPr>
        <p:spPr>
          <a:xfrm>
            <a:off x="4851216" y="2915328"/>
            <a:ext cx="3825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TX data:</a:t>
            </a:r>
            <a:r>
              <a:rPr lang="ko-KR" altLang="en-US" dirty="0"/>
              <a:t> </a:t>
            </a:r>
          </a:p>
          <a:p>
            <a:r>
              <a:rPr lang="en-US" altLang="ko-KR" sz="1400" dirty="0"/>
              <a:t>Drv2SCB mailbox</a:t>
            </a:r>
            <a:r>
              <a:rPr lang="ko-KR" altLang="en-US" sz="1400" dirty="0"/>
              <a:t>를 통해 전달된 </a:t>
            </a:r>
            <a:r>
              <a:rPr lang="en-US" altLang="ko-KR" sz="1400" dirty="0"/>
              <a:t>reference model data</a:t>
            </a:r>
            <a:r>
              <a:rPr lang="ko-KR" altLang="en-US" sz="1400" dirty="0"/>
              <a:t>와 </a:t>
            </a:r>
            <a:r>
              <a:rPr lang="en-US" altLang="ko-KR" sz="1400" dirty="0"/>
              <a:t>DUT</a:t>
            </a:r>
            <a:r>
              <a:rPr lang="ko-KR" altLang="en-US" sz="1400" dirty="0"/>
              <a:t>로부터 받은 </a:t>
            </a:r>
            <a:r>
              <a:rPr lang="en-US" altLang="ko-KR" sz="1400" dirty="0"/>
              <a:t>PWDATA</a:t>
            </a:r>
            <a:r>
              <a:rPr lang="ko-KR" altLang="en-US" sz="1400" dirty="0"/>
              <a:t>를 비교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DF802E-E0BF-16F0-82A6-7EC41737A8C4}"/>
              </a:ext>
            </a:extLst>
          </p:cNvPr>
          <p:cNvSpPr txBox="1"/>
          <p:nvPr/>
        </p:nvSpPr>
        <p:spPr>
          <a:xfrm>
            <a:off x="4851216" y="4608322"/>
            <a:ext cx="37946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RX data: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sz="1400" dirty="0"/>
              <a:t>Drv2Mon, Mon2SCB mailbox</a:t>
            </a:r>
            <a:r>
              <a:rPr lang="ko-KR" altLang="en-US" sz="1400" dirty="0"/>
              <a:t>를 거쳐 전달된 </a:t>
            </a:r>
            <a:r>
              <a:rPr lang="en-US" altLang="ko-KR" sz="1400" dirty="0"/>
              <a:t>reference model data</a:t>
            </a:r>
            <a:r>
              <a:rPr lang="ko-KR" altLang="en-US" sz="1400" dirty="0"/>
              <a:t>와 </a:t>
            </a:r>
            <a:r>
              <a:rPr lang="en-US" altLang="ko-KR" sz="1400" dirty="0"/>
              <a:t>DUT</a:t>
            </a:r>
            <a:r>
              <a:rPr lang="ko-KR" altLang="en-US" sz="1400" dirty="0"/>
              <a:t>로부터 받은 </a:t>
            </a:r>
            <a:r>
              <a:rPr lang="en-US" altLang="ko-KR" sz="1400" dirty="0"/>
              <a:t>PRDATA</a:t>
            </a:r>
            <a:r>
              <a:rPr lang="ko-KR" altLang="en-US" sz="1400" dirty="0"/>
              <a:t>를 비교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835ADB5-0980-E73A-BEF3-92DB70344860}"/>
              </a:ext>
            </a:extLst>
          </p:cNvPr>
          <p:cNvSpPr/>
          <p:nvPr/>
        </p:nvSpPr>
        <p:spPr>
          <a:xfrm>
            <a:off x="208825" y="302458"/>
            <a:ext cx="30043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  <a:latin typeface="+mj-lt"/>
              </a:rPr>
              <a:t>AMBA APB Bus </a:t>
            </a:r>
            <a:r>
              <a:rPr lang="ko-KR" altLang="en-US" sz="1200" b="1" spc="-150" dirty="0">
                <a:solidFill>
                  <a:schemeClr val="bg1"/>
                </a:solidFill>
                <a:latin typeface="+mj-lt"/>
              </a:rPr>
              <a:t>기반 센서 제어 </a:t>
            </a:r>
            <a:r>
              <a:rPr lang="en-US" altLang="ko-KR" sz="1200" b="1" spc="-150" dirty="0">
                <a:solidFill>
                  <a:schemeClr val="bg1"/>
                </a:solidFill>
                <a:latin typeface="+mj-lt"/>
              </a:rPr>
              <a:t>SoC </a:t>
            </a:r>
            <a:r>
              <a:rPr lang="ko-KR" altLang="en-US" sz="1200" b="1" spc="-150" dirty="0">
                <a:solidFill>
                  <a:schemeClr val="bg1"/>
                </a:solidFill>
                <a:latin typeface="+mj-lt"/>
              </a:rPr>
              <a:t>시스템 설계</a:t>
            </a:r>
            <a:endParaRPr lang="en-US" altLang="ko-KR" sz="1200" b="1" spc="-1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8149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395536" y="3573016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4903" y="1772816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01    02    03    04    05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28919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195736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3923928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652120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380312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93113" y="2843644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  <a:ea typeface="+mj-ea"/>
              </a:rPr>
              <a:t>구현 환경 및 </a:t>
            </a:r>
            <a:endParaRPr lang="en-US" altLang="ko-KR" b="1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  <a:ea typeface="+mj-ea"/>
              </a:rPr>
              <a:t>설계 개요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123728" y="3573016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0" name="직사각형 19"/>
          <p:cNvSpPr/>
          <p:nvPr/>
        </p:nvSpPr>
        <p:spPr>
          <a:xfrm>
            <a:off x="3851920" y="3573016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1" name="직사각형 20"/>
          <p:cNvSpPr/>
          <p:nvPr/>
        </p:nvSpPr>
        <p:spPr>
          <a:xfrm>
            <a:off x="5580112" y="3573016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2" name="직사각형 21"/>
          <p:cNvSpPr/>
          <p:nvPr/>
        </p:nvSpPr>
        <p:spPr>
          <a:xfrm>
            <a:off x="7308304" y="3573016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3" name="TextBox 22"/>
          <p:cNvSpPr txBox="1"/>
          <p:nvPr/>
        </p:nvSpPr>
        <p:spPr>
          <a:xfrm>
            <a:off x="2123728" y="3717032"/>
            <a:ext cx="1368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b="1" spc="-150" dirty="0"/>
              <a:t>APB Bus</a:t>
            </a:r>
          </a:p>
          <a:p>
            <a:pPr marL="171450" indent="-171450">
              <a:buFontTx/>
              <a:buChar char="-"/>
            </a:pP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r>
              <a:rPr lang="en-US" altLang="ko-KR" sz="1200" b="1" spc="-150" dirty="0"/>
              <a:t>CPU (Core)</a:t>
            </a:r>
          </a:p>
          <a:p>
            <a:pPr marL="171450" indent="-171450">
              <a:buFontTx/>
              <a:buChar char="-"/>
            </a:pP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r>
              <a:rPr lang="en-US" altLang="ko-KR" sz="1200" b="1" spc="-150" dirty="0"/>
              <a:t>Peripherals</a:t>
            </a:r>
          </a:p>
          <a:p>
            <a:endParaRPr lang="ko-KR" altLang="en-US" sz="1200" b="1" spc="-150" dirty="0"/>
          </a:p>
          <a:p>
            <a:endParaRPr lang="en-US" altLang="ko-KR" sz="1200" b="1" spc="-150" dirty="0"/>
          </a:p>
          <a:p>
            <a:endParaRPr lang="en-US" altLang="ko-KR" sz="1200" b="1" spc="-150" dirty="0"/>
          </a:p>
          <a:p>
            <a:endParaRPr lang="ko-KR" altLang="en-US" sz="1200" b="1" spc="-150" dirty="0"/>
          </a:p>
        </p:txBody>
      </p:sp>
      <p:sp>
        <p:nvSpPr>
          <p:cNvPr id="24" name="TextBox 23"/>
          <p:cNvSpPr txBox="1"/>
          <p:nvPr/>
        </p:nvSpPr>
        <p:spPr>
          <a:xfrm>
            <a:off x="3851920" y="3717032"/>
            <a:ext cx="13681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b="1" spc="-150" dirty="0"/>
              <a:t>Peripherals</a:t>
            </a:r>
          </a:p>
          <a:p>
            <a:pPr marL="171450" indent="-171450">
              <a:buFontTx/>
              <a:buChar char="-"/>
            </a:pP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r>
              <a:rPr lang="en-US" altLang="ko-KR" sz="1200" b="1" spc="-150" dirty="0"/>
              <a:t>C</a:t>
            </a:r>
            <a:r>
              <a:rPr lang="ko-KR" altLang="en-US" sz="1200" b="1" spc="-150" dirty="0"/>
              <a:t> </a:t>
            </a:r>
            <a:r>
              <a:rPr lang="en-US" altLang="ko-KR" sz="1200" b="1" spc="-150" dirty="0"/>
              <a:t>code (Application)</a:t>
            </a:r>
          </a:p>
          <a:p>
            <a:pPr marL="171450" indent="-171450">
              <a:buFontTx/>
              <a:buChar char="-"/>
            </a:pPr>
            <a:endParaRPr lang="en-US" altLang="ko-KR" sz="1200" b="1" spc="-150" dirty="0"/>
          </a:p>
          <a:p>
            <a:endParaRPr lang="en-US" altLang="ko-KR" sz="1200" b="1" spc="-150" dirty="0"/>
          </a:p>
          <a:p>
            <a:pPr marL="171450" indent="-171450">
              <a:buFontTx/>
              <a:buChar char="-"/>
            </a:pPr>
            <a:endParaRPr lang="en-US" altLang="ko-KR" sz="1200" b="1" spc="-150" dirty="0"/>
          </a:p>
          <a:p>
            <a:endParaRPr lang="ko-KR" altLang="en-US" sz="1200" b="1" spc="-150" dirty="0"/>
          </a:p>
        </p:txBody>
      </p:sp>
      <p:sp>
        <p:nvSpPr>
          <p:cNvPr id="26" name="TextBox 25"/>
          <p:cNvSpPr txBox="1"/>
          <p:nvPr/>
        </p:nvSpPr>
        <p:spPr>
          <a:xfrm>
            <a:off x="7308304" y="3717032"/>
            <a:ext cx="13681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spc="-150" dirty="0"/>
              <a:t>어려웠던 점</a:t>
            </a: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r>
              <a:rPr lang="ko-KR" altLang="en-US" sz="1200" b="1" spc="-150" dirty="0"/>
              <a:t>해결방안</a:t>
            </a: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r>
              <a:rPr lang="ko-KR" altLang="en-US" sz="1200" b="1" spc="-150" dirty="0"/>
              <a:t>배운 점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979712" y="284364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전체 구조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671900" y="2843644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상세 구조</a:t>
            </a:r>
            <a:endParaRPr lang="en-US" altLang="ko-KR" b="1" spc="-150" dirty="0">
              <a:solidFill>
                <a:schemeClr val="bg1"/>
              </a:solidFill>
              <a:latin typeface="+mj-ea"/>
            </a:endParaRPr>
          </a:p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+mj-ea"/>
              </a:rPr>
              <a:t>(Peripheral)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92080" y="2854451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검증 및 </a:t>
            </a:r>
            <a:endParaRPr lang="en-US" altLang="ko-KR" b="1" spc="-150" dirty="0">
              <a:solidFill>
                <a:schemeClr val="bg1"/>
              </a:solidFill>
              <a:latin typeface="+mj-ea"/>
            </a:endParaRPr>
          </a:p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동작 확인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858508" y="2843644"/>
            <a:ext cx="219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i="0" u="none" strike="noStrike" cap="none" spc="-150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ea"/>
                <a:ea typeface="+mj-ea"/>
                <a:cs typeface="굴림" pitchFamily="50" charset="-127"/>
              </a:rPr>
              <a:t>마무리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5ED0CC-D1FB-A3FF-AF81-418EEA34FB2D}"/>
              </a:ext>
            </a:extLst>
          </p:cNvPr>
          <p:cNvSpPr txBox="1"/>
          <p:nvPr/>
        </p:nvSpPr>
        <p:spPr>
          <a:xfrm>
            <a:off x="393113" y="3714127"/>
            <a:ext cx="13681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spc="-150" dirty="0"/>
              <a:t>사용 </a:t>
            </a:r>
            <a:r>
              <a:rPr lang="en-US" altLang="ko-KR" sz="1200" b="1" spc="-150" dirty="0"/>
              <a:t>Tool , </a:t>
            </a:r>
            <a:r>
              <a:rPr lang="ko-KR" altLang="en-US" sz="1200" b="1" spc="-150" dirty="0"/>
              <a:t>언어</a:t>
            </a: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r>
              <a:rPr lang="ko-KR" altLang="en-US" sz="1200" b="1" spc="-150" dirty="0"/>
              <a:t>설계 개요</a:t>
            </a: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endParaRPr lang="en-US" altLang="ko-KR" sz="1200" b="1" spc="-150" dirty="0"/>
          </a:p>
          <a:p>
            <a:endParaRPr lang="en-US" altLang="ko-KR" sz="1200" b="1" spc="-150" dirty="0"/>
          </a:p>
          <a:p>
            <a:endParaRPr lang="en-US" altLang="ko-KR" sz="1200" b="1" spc="-150" dirty="0"/>
          </a:p>
          <a:p>
            <a:endParaRPr lang="ko-KR" altLang="en-US" sz="1200" b="1" spc="-1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596EC-0168-EEF5-9B69-DB63E0E4C3CF}"/>
              </a:ext>
            </a:extLst>
          </p:cNvPr>
          <p:cNvSpPr txBox="1"/>
          <p:nvPr/>
        </p:nvSpPr>
        <p:spPr>
          <a:xfrm>
            <a:off x="5580112" y="3714127"/>
            <a:ext cx="13681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spc="-150" dirty="0"/>
              <a:t>검증 </a:t>
            </a:r>
            <a:r>
              <a:rPr lang="en-US" altLang="ko-KR" sz="1200" b="1" spc="-150" dirty="0"/>
              <a:t>        (System Verilog)</a:t>
            </a:r>
          </a:p>
          <a:p>
            <a:pPr marL="171450" indent="-171450">
              <a:buFontTx/>
              <a:buChar char="-"/>
            </a:pP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r>
              <a:rPr lang="ko-KR" altLang="en-US" sz="1200" b="1" spc="-150" dirty="0"/>
              <a:t>동작 확인   </a:t>
            </a:r>
            <a:r>
              <a:rPr lang="en-US" altLang="ko-KR" sz="1200" b="1" spc="-150" dirty="0"/>
              <a:t>(FPGA)</a:t>
            </a:r>
            <a:endParaRPr lang="ko-KR" altLang="en-US" sz="1200" b="1" spc="-150" dirty="0"/>
          </a:p>
        </p:txBody>
      </p:sp>
      <p:pic>
        <p:nvPicPr>
          <p:cNvPr id="5" name="Picture 4" descr="후기] 하만 세미콘 아카데미">
            <a:extLst>
              <a:ext uri="{FF2B5EF4-FFF2-40B4-BE49-F238E27FC236}">
                <a16:creationId xmlns:a16="http://schemas.microsoft.com/office/drawing/2014/main" id="{55789E30-CD5A-128E-56D9-F2430070F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153" y="5805264"/>
            <a:ext cx="1337692" cy="76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F190CC4-3552-59E9-1BDA-71B304BA5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343" y="188640"/>
            <a:ext cx="1265039" cy="5064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61023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검증 및 동작 확인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AFD4C40-6216-213E-9987-B9B7037E7A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565830"/>
              </p:ext>
            </p:extLst>
          </p:nvPr>
        </p:nvGraphicFramePr>
        <p:xfrm>
          <a:off x="630149" y="1141344"/>
          <a:ext cx="7883699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033">
                  <a:extLst>
                    <a:ext uri="{9D8B030D-6E8A-4147-A177-3AD203B41FA5}">
                      <a16:colId xmlns:a16="http://schemas.microsoft.com/office/drawing/2014/main" val="3136815123"/>
                    </a:ext>
                  </a:extLst>
                </a:gridCol>
                <a:gridCol w="1907850">
                  <a:extLst>
                    <a:ext uri="{9D8B030D-6E8A-4147-A177-3AD203B41FA5}">
                      <a16:colId xmlns:a16="http://schemas.microsoft.com/office/drawing/2014/main" val="2824202921"/>
                    </a:ext>
                  </a:extLst>
                </a:gridCol>
                <a:gridCol w="2001861">
                  <a:extLst>
                    <a:ext uri="{9D8B030D-6E8A-4147-A177-3AD203B41FA5}">
                      <a16:colId xmlns:a16="http://schemas.microsoft.com/office/drawing/2014/main" val="551351197"/>
                    </a:ext>
                  </a:extLst>
                </a:gridCol>
                <a:gridCol w="1305080">
                  <a:extLst>
                    <a:ext uri="{9D8B030D-6E8A-4147-A177-3AD203B41FA5}">
                      <a16:colId xmlns:a16="http://schemas.microsoft.com/office/drawing/2014/main" val="994816592"/>
                    </a:ext>
                  </a:extLst>
                </a:gridCol>
                <a:gridCol w="1589875">
                  <a:extLst>
                    <a:ext uri="{9D8B030D-6E8A-4147-A177-3AD203B41FA5}">
                      <a16:colId xmlns:a16="http://schemas.microsoft.com/office/drawing/2014/main" val="2953081502"/>
                    </a:ext>
                  </a:extLst>
                </a:gridCol>
              </a:tblGrid>
              <a:tr h="6312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TX/RX</a:t>
                      </a:r>
                      <a:r>
                        <a:rPr lang="ko-KR" altLang="en-US" sz="1600" dirty="0"/>
                        <a:t> 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data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Data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flow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검증 시 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Data </a:t>
                      </a:r>
                      <a:r>
                        <a:rPr lang="ko-KR" altLang="en-US" dirty="0"/>
                        <a:t>생성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전용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mailbox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접근 조건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164952"/>
                  </a:ext>
                </a:extLst>
              </a:tr>
              <a:tr h="7724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TX data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CPU(PWDATA) </a:t>
                      </a: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dirty="0"/>
                        <a:t>-&gt; </a:t>
                      </a:r>
                      <a:r>
                        <a:rPr lang="en-US" altLang="ko-KR" dirty="0" err="1"/>
                        <a:t>tx</a:t>
                      </a:r>
                      <a:r>
                        <a:rPr lang="en-US" altLang="ko-KR" dirty="0"/>
                        <a:t> FIFO </a:t>
                      </a: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dirty="0"/>
                        <a:t>-&gt; </a:t>
                      </a:r>
                      <a:r>
                        <a:rPr lang="ko-KR" altLang="en-US" dirty="0"/>
                        <a:t>외부 </a:t>
                      </a:r>
                      <a:r>
                        <a:rPr lang="en-US" altLang="ko-KR" dirty="0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Randomize </a:t>
                      </a:r>
                      <a:r>
                        <a:rPr lang="ko-KR" altLang="en-US" dirty="0"/>
                        <a:t>한 </a:t>
                      </a:r>
                      <a:r>
                        <a:rPr lang="en-US" altLang="ko-KR" dirty="0"/>
                        <a:t>PWDATA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Drv2SCB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_mbox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PADDR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==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0x0C, </a:t>
                      </a: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PWRITE </a:t>
                      </a:r>
                      <a:r>
                        <a:rPr lang="en-US" altLang="ko-KR" dirty="0"/>
                        <a:t>== 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261811"/>
                  </a:ext>
                </a:extLst>
              </a:tr>
              <a:tr h="7724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RX data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외부 </a:t>
                      </a:r>
                      <a:r>
                        <a:rPr lang="en-US" altLang="ko-KR" dirty="0"/>
                        <a:t>device </a:t>
                      </a: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dirty="0"/>
                        <a:t>-&gt; </a:t>
                      </a:r>
                      <a:r>
                        <a:rPr lang="en-US" altLang="ko-KR" dirty="0" err="1"/>
                        <a:t>rx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FIFO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dirty="0"/>
                        <a:t>-&gt;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CPU(PRDATA)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Randomize </a:t>
                      </a:r>
                      <a:r>
                        <a:rPr lang="ko-KR" altLang="en-US" dirty="0"/>
                        <a:t>한 </a:t>
                      </a: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rx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Drv2Mon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_mbox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PADDR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==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0x04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8685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C1A11EA-56A6-5336-0785-D26A7E310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046177"/>
              </p:ext>
            </p:extLst>
          </p:nvPr>
        </p:nvGraphicFramePr>
        <p:xfrm>
          <a:off x="630151" y="3964593"/>
          <a:ext cx="7883697" cy="2073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581">
                  <a:extLst>
                    <a:ext uri="{9D8B030D-6E8A-4147-A177-3AD203B41FA5}">
                      <a16:colId xmlns:a16="http://schemas.microsoft.com/office/drawing/2014/main" val="3592931736"/>
                    </a:ext>
                  </a:extLst>
                </a:gridCol>
                <a:gridCol w="3240360">
                  <a:extLst>
                    <a:ext uri="{9D8B030D-6E8A-4147-A177-3AD203B41FA5}">
                      <a16:colId xmlns:a16="http://schemas.microsoft.com/office/drawing/2014/main" val="2799793178"/>
                    </a:ext>
                  </a:extLst>
                </a:gridCol>
                <a:gridCol w="3113756">
                  <a:extLst>
                    <a:ext uri="{9D8B030D-6E8A-4147-A177-3AD203B41FA5}">
                      <a16:colId xmlns:a16="http://schemas.microsoft.com/office/drawing/2014/main" val="1433330820"/>
                    </a:ext>
                  </a:extLst>
                </a:gridCol>
              </a:tblGrid>
              <a:tr h="3968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TX/RX data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Reference Model data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DUT </a:t>
                      </a:r>
                      <a:r>
                        <a:rPr lang="ko-KR" altLang="en-US" dirty="0"/>
                        <a:t>출력 </a:t>
                      </a:r>
                      <a:r>
                        <a:rPr lang="en-US" altLang="ko-KR" dirty="0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735926"/>
                  </a:ext>
                </a:extLst>
              </a:tr>
              <a:tr h="6893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TX data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Driver -&gt; Drv2SCB_mbox</a:t>
                      </a:r>
                    </a:p>
                    <a:p>
                      <a:pPr latinLnBrk="1"/>
                      <a:r>
                        <a:rPr lang="en-US" altLang="ko-KR" sz="1600" dirty="0"/>
                        <a:t>-&gt; Scoreboard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Driver -&gt; DUT -&gt; Monitor -&gt; Mon2SCB_mbox -&gt; Scoreboard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863692"/>
                  </a:ext>
                </a:extLst>
              </a:tr>
              <a:tr h="7828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RX data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Driver -&gt;  Drv2Mon_mbox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-&gt; Monitor -&gt; Mon2SCB_mbox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-&gt; Scoreboard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Driver -&gt; DUT -&gt; Monitor -&gt; Mon2SCB_mbox -&gt; Scoreboard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112718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812097-1C81-C893-75AD-337AC446D27E}"/>
              </a:ext>
            </a:extLst>
          </p:cNvPr>
          <p:cNvSpPr/>
          <p:nvPr/>
        </p:nvSpPr>
        <p:spPr>
          <a:xfrm>
            <a:off x="208825" y="302458"/>
            <a:ext cx="30043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  <a:latin typeface="+mj-lt"/>
              </a:rPr>
              <a:t>AMBA APB Bus </a:t>
            </a:r>
            <a:r>
              <a:rPr lang="ko-KR" altLang="en-US" sz="1200" b="1" spc="-150" dirty="0">
                <a:solidFill>
                  <a:schemeClr val="bg1"/>
                </a:solidFill>
                <a:latin typeface="+mj-lt"/>
              </a:rPr>
              <a:t>기반 센서 제어 </a:t>
            </a:r>
            <a:r>
              <a:rPr lang="en-US" altLang="ko-KR" sz="1200" b="1" spc="-150" dirty="0">
                <a:solidFill>
                  <a:schemeClr val="bg1"/>
                </a:solidFill>
                <a:latin typeface="+mj-lt"/>
              </a:rPr>
              <a:t>SoC </a:t>
            </a:r>
            <a:r>
              <a:rPr lang="ko-KR" altLang="en-US" sz="1200" b="1" spc="-150" dirty="0">
                <a:solidFill>
                  <a:schemeClr val="bg1"/>
                </a:solidFill>
                <a:latin typeface="+mj-lt"/>
              </a:rPr>
              <a:t>시스템 설계</a:t>
            </a:r>
            <a:endParaRPr lang="en-US" altLang="ko-KR" sz="1200" b="1" spc="-1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575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검증 및 동작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70FC7E-49E6-C3DB-E44F-CA0571416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103" y="1084499"/>
            <a:ext cx="2457793" cy="195289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CA5CDD7-C26D-810B-A4FA-5E4133F34343}"/>
              </a:ext>
            </a:extLst>
          </p:cNvPr>
          <p:cNvSpPr txBox="1"/>
          <p:nvPr/>
        </p:nvSpPr>
        <p:spPr>
          <a:xfrm>
            <a:off x="1586939" y="4509120"/>
            <a:ext cx="58981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TX </a:t>
            </a:r>
            <a:r>
              <a:rPr lang="ko-KR" altLang="en-US" dirty="0"/>
              <a:t>검증</a:t>
            </a:r>
            <a:endParaRPr lang="en-US" altLang="ko-KR" dirty="0"/>
          </a:p>
          <a:p>
            <a:r>
              <a:rPr lang="ko-KR" altLang="en-US" dirty="0"/>
              <a:t>주소 </a:t>
            </a:r>
            <a:r>
              <a:rPr lang="en-US" altLang="ko-KR" dirty="0"/>
              <a:t>0x0C </a:t>
            </a:r>
            <a:r>
              <a:rPr lang="ko-KR" altLang="en-US" dirty="0"/>
              <a:t>접근 시 </a:t>
            </a:r>
            <a:r>
              <a:rPr lang="en-US" altLang="ko-KR" dirty="0"/>
              <a:t>PWRITE == 1</a:t>
            </a:r>
            <a:r>
              <a:rPr lang="ko-KR" altLang="en-US" dirty="0"/>
              <a:t>이면</a:t>
            </a:r>
            <a:endParaRPr lang="en-US" altLang="ko-KR" dirty="0"/>
          </a:p>
          <a:p>
            <a:r>
              <a:rPr lang="en-US" altLang="ko-KR" dirty="0"/>
              <a:t>TX FIFO</a:t>
            </a:r>
            <a:r>
              <a:rPr lang="ko-KR" altLang="en-US" dirty="0"/>
              <a:t>에 </a:t>
            </a:r>
            <a:r>
              <a:rPr lang="en-US" altLang="ko-KR" dirty="0"/>
              <a:t>PWDATA[7:0]</a:t>
            </a:r>
            <a:r>
              <a:rPr lang="ko-KR" altLang="en-US" dirty="0"/>
              <a:t>을 </a:t>
            </a:r>
            <a:r>
              <a:rPr lang="en-US" altLang="ko-KR" dirty="0"/>
              <a:t>Write, </a:t>
            </a:r>
            <a:r>
              <a:rPr lang="ko-KR" altLang="en-US" dirty="0"/>
              <a:t>그와 함께 </a:t>
            </a:r>
            <a:r>
              <a:rPr lang="en-US" altLang="ko-KR" dirty="0"/>
              <a:t>PREADY</a:t>
            </a:r>
            <a:r>
              <a:rPr lang="ko-KR" altLang="en-US" dirty="0"/>
              <a:t>를 </a:t>
            </a:r>
            <a:r>
              <a:rPr lang="en-US" altLang="ko-KR" dirty="0"/>
              <a:t>1</a:t>
            </a:r>
            <a:r>
              <a:rPr lang="ko-KR" altLang="en-US" dirty="0"/>
              <a:t>로 </a:t>
            </a:r>
            <a:r>
              <a:rPr lang="en-US" altLang="ko-KR" dirty="0"/>
              <a:t>set</a:t>
            </a:r>
          </a:p>
          <a:p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71E2C70-6F83-7B26-708B-00197C2C3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70" y="3290216"/>
            <a:ext cx="8388424" cy="858864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EF087140-8F78-7999-B1C2-548A8D56E39E}"/>
              </a:ext>
            </a:extLst>
          </p:cNvPr>
          <p:cNvSpPr/>
          <p:nvPr/>
        </p:nvSpPr>
        <p:spPr>
          <a:xfrm>
            <a:off x="208825" y="302458"/>
            <a:ext cx="30043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  <a:latin typeface="+mj-lt"/>
              </a:rPr>
              <a:t>AMBA APB Bus </a:t>
            </a:r>
            <a:r>
              <a:rPr lang="ko-KR" altLang="en-US" sz="1200" b="1" spc="-150" dirty="0">
                <a:solidFill>
                  <a:schemeClr val="bg1"/>
                </a:solidFill>
                <a:latin typeface="+mj-lt"/>
              </a:rPr>
              <a:t>기반 센서 제어 </a:t>
            </a:r>
            <a:r>
              <a:rPr lang="en-US" altLang="ko-KR" sz="1200" b="1" spc="-150" dirty="0">
                <a:solidFill>
                  <a:schemeClr val="bg1"/>
                </a:solidFill>
                <a:latin typeface="+mj-lt"/>
              </a:rPr>
              <a:t>SoC </a:t>
            </a:r>
            <a:r>
              <a:rPr lang="ko-KR" altLang="en-US" sz="1200" b="1" spc="-150" dirty="0">
                <a:solidFill>
                  <a:schemeClr val="bg1"/>
                </a:solidFill>
                <a:latin typeface="+mj-lt"/>
              </a:rPr>
              <a:t>시스템 설계</a:t>
            </a:r>
            <a:endParaRPr lang="en-US" altLang="ko-KR" sz="1200" b="1" spc="-1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537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검증 및 동작 확인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5FB586-D737-5497-6CF6-1BB47563B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75" y="3812572"/>
            <a:ext cx="7929251" cy="10261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73BED4-A11F-CED8-4CE7-3C5AD3D4E830}"/>
              </a:ext>
            </a:extLst>
          </p:cNvPr>
          <p:cNvSpPr txBox="1"/>
          <p:nvPr/>
        </p:nvSpPr>
        <p:spPr>
          <a:xfrm>
            <a:off x="1622943" y="5256366"/>
            <a:ext cx="5898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RX </a:t>
            </a:r>
            <a:r>
              <a:rPr lang="ko-KR" altLang="en-US" dirty="0"/>
              <a:t>검증</a:t>
            </a:r>
            <a:endParaRPr lang="en-US" altLang="ko-KR" dirty="0"/>
          </a:p>
          <a:p>
            <a:r>
              <a:rPr lang="ko-KR" altLang="en-US" dirty="0"/>
              <a:t>주소 </a:t>
            </a:r>
            <a:r>
              <a:rPr lang="en-US" altLang="ko-KR" dirty="0"/>
              <a:t>0x04 </a:t>
            </a:r>
            <a:r>
              <a:rPr lang="ko-KR" altLang="en-US" dirty="0"/>
              <a:t>접근 시 </a:t>
            </a:r>
            <a:r>
              <a:rPr lang="en-US" altLang="ko-KR" dirty="0"/>
              <a:t>RX FIFO</a:t>
            </a:r>
            <a:r>
              <a:rPr lang="ko-KR" altLang="en-US" dirty="0"/>
              <a:t>로부터 </a:t>
            </a:r>
            <a:r>
              <a:rPr lang="en-US" altLang="ko-KR" dirty="0"/>
              <a:t>Read, </a:t>
            </a:r>
            <a:r>
              <a:rPr lang="ko-KR" altLang="en-US" dirty="0"/>
              <a:t>마찬가지로</a:t>
            </a:r>
            <a:r>
              <a:rPr lang="en-US" altLang="ko-KR" dirty="0"/>
              <a:t>PREADY</a:t>
            </a:r>
            <a:r>
              <a:rPr lang="ko-KR" altLang="en-US" dirty="0"/>
              <a:t>를 </a:t>
            </a:r>
            <a:r>
              <a:rPr lang="en-US" altLang="ko-KR" dirty="0"/>
              <a:t>1</a:t>
            </a:r>
            <a:r>
              <a:rPr lang="ko-KR" altLang="en-US" dirty="0"/>
              <a:t>로 </a:t>
            </a:r>
            <a:r>
              <a:rPr lang="en-US" altLang="ko-KR" dirty="0"/>
              <a:t>set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10DFE0F-60CD-4DB4-A5E3-C42E22167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74" y="1303888"/>
            <a:ext cx="7929252" cy="4919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049D2EA-CB55-BF50-0A0A-D2C5E03DC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374" y="1902587"/>
            <a:ext cx="7929252" cy="4644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0189571-D976-2914-2C57-C917D3AC83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374" y="2473770"/>
            <a:ext cx="7929252" cy="49193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369D0DC-449A-C613-B1ED-D3C542923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374" y="3072408"/>
            <a:ext cx="7929253" cy="48977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A352BE67-996A-D298-987C-4E9287C85E46}"/>
              </a:ext>
            </a:extLst>
          </p:cNvPr>
          <p:cNvSpPr/>
          <p:nvPr/>
        </p:nvSpPr>
        <p:spPr>
          <a:xfrm>
            <a:off x="208825" y="302458"/>
            <a:ext cx="30043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  <a:latin typeface="+mj-lt"/>
              </a:rPr>
              <a:t>AMBA APB Bus </a:t>
            </a:r>
            <a:r>
              <a:rPr lang="ko-KR" altLang="en-US" sz="1200" b="1" spc="-150" dirty="0">
                <a:solidFill>
                  <a:schemeClr val="bg1"/>
                </a:solidFill>
                <a:latin typeface="+mj-lt"/>
              </a:rPr>
              <a:t>기반 센서 제어 </a:t>
            </a:r>
            <a:r>
              <a:rPr lang="en-US" altLang="ko-KR" sz="1200" b="1" spc="-150" dirty="0">
                <a:solidFill>
                  <a:schemeClr val="bg1"/>
                </a:solidFill>
                <a:latin typeface="+mj-lt"/>
              </a:rPr>
              <a:t>SoC </a:t>
            </a:r>
            <a:r>
              <a:rPr lang="ko-KR" altLang="en-US" sz="1200" b="1" spc="-150" dirty="0">
                <a:solidFill>
                  <a:schemeClr val="bg1"/>
                </a:solidFill>
                <a:latin typeface="+mj-lt"/>
              </a:rPr>
              <a:t>시스템 설계</a:t>
            </a:r>
            <a:endParaRPr lang="en-US" altLang="ko-KR" sz="1200" b="1" spc="-1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899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검증 및 동작 확인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E000C92-3B09-79BE-153F-1E88B26C2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514" y="2724518"/>
            <a:ext cx="2819104" cy="461665"/>
          </a:xfrm>
          <a:prstGeom prst="rect">
            <a:avLst/>
          </a:prstGeom>
        </p:spPr>
      </p:pic>
      <p:pic>
        <p:nvPicPr>
          <p:cNvPr id="14" name="그림 1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2BCA05A-0CE0-C64A-4CC5-FCF3573CE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514" y="3453019"/>
            <a:ext cx="2766640" cy="1764439"/>
          </a:xfrm>
          <a:prstGeom prst="rect">
            <a:avLst/>
          </a:prstGeom>
        </p:spPr>
      </p:pic>
      <p:pic>
        <p:nvPicPr>
          <p:cNvPr id="16" name="그림 1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A1A14E2-F54A-ADBD-75A7-9A074C2542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051892"/>
            <a:ext cx="2268144" cy="2445568"/>
          </a:xfrm>
          <a:prstGeom prst="rect">
            <a:avLst/>
          </a:prstGeom>
        </p:spPr>
      </p:pic>
      <p:pic>
        <p:nvPicPr>
          <p:cNvPr id="18" name="그림 1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7837078-47F5-8B35-2D67-C37D4FC559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606" y="3481620"/>
            <a:ext cx="3139422" cy="304275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0E20A7B-8576-CD34-5DFC-C07475FD9BBD}"/>
              </a:ext>
            </a:extLst>
          </p:cNvPr>
          <p:cNvSpPr/>
          <p:nvPr/>
        </p:nvSpPr>
        <p:spPr>
          <a:xfrm>
            <a:off x="208825" y="302458"/>
            <a:ext cx="30043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  <a:latin typeface="+mj-lt"/>
              </a:rPr>
              <a:t>AMBA APB Bus </a:t>
            </a:r>
            <a:r>
              <a:rPr lang="ko-KR" altLang="en-US" sz="1200" b="1" spc="-150" dirty="0">
                <a:solidFill>
                  <a:schemeClr val="bg1"/>
                </a:solidFill>
                <a:latin typeface="+mj-lt"/>
              </a:rPr>
              <a:t>기반 센서 제어 </a:t>
            </a:r>
            <a:r>
              <a:rPr lang="en-US" altLang="ko-KR" sz="1200" b="1" spc="-150" dirty="0">
                <a:solidFill>
                  <a:schemeClr val="bg1"/>
                </a:solidFill>
                <a:latin typeface="+mj-lt"/>
              </a:rPr>
              <a:t>SoC </a:t>
            </a:r>
            <a:r>
              <a:rPr lang="ko-KR" altLang="en-US" sz="1200" b="1" spc="-150" dirty="0">
                <a:solidFill>
                  <a:schemeClr val="bg1"/>
                </a:solidFill>
                <a:latin typeface="+mj-lt"/>
              </a:rPr>
              <a:t>시스템 설계</a:t>
            </a:r>
            <a:endParaRPr lang="en-US" altLang="ko-KR" sz="1200" b="1" spc="-1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732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검증 및 동작 확인</a:t>
            </a:r>
          </a:p>
        </p:txBody>
      </p:sp>
      <p:pic>
        <p:nvPicPr>
          <p:cNvPr id="22" name="그림 2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732B2C23-B47E-D149-F2E2-E01CF28C8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43" y="1844824"/>
            <a:ext cx="4764545" cy="3384376"/>
          </a:xfrm>
          <a:prstGeom prst="rect">
            <a:avLst/>
          </a:prstGeom>
        </p:spPr>
      </p:pic>
      <p:pic>
        <p:nvPicPr>
          <p:cNvPr id="24" name="그림 2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EFC012F3-CE0F-4667-47C4-97EEDB4AC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624" y="753246"/>
            <a:ext cx="2060532" cy="5746504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EFDA9F-BF58-F56B-2BB1-AC730474DC65}"/>
              </a:ext>
            </a:extLst>
          </p:cNvPr>
          <p:cNvSpPr/>
          <p:nvPr/>
        </p:nvSpPr>
        <p:spPr>
          <a:xfrm>
            <a:off x="208825" y="302458"/>
            <a:ext cx="30043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  <a:latin typeface="+mj-lt"/>
              </a:rPr>
              <a:t>AMBA APB Bus </a:t>
            </a:r>
            <a:r>
              <a:rPr lang="ko-KR" altLang="en-US" sz="1200" b="1" spc="-150" dirty="0">
                <a:solidFill>
                  <a:schemeClr val="bg1"/>
                </a:solidFill>
                <a:latin typeface="+mj-lt"/>
              </a:rPr>
              <a:t>기반 센서 제어 </a:t>
            </a:r>
            <a:r>
              <a:rPr lang="en-US" altLang="ko-KR" sz="1200" b="1" spc="-150" dirty="0">
                <a:solidFill>
                  <a:schemeClr val="bg1"/>
                </a:solidFill>
                <a:latin typeface="+mj-lt"/>
              </a:rPr>
              <a:t>SoC </a:t>
            </a:r>
            <a:r>
              <a:rPr lang="ko-KR" altLang="en-US" sz="1200" b="1" spc="-150" dirty="0">
                <a:solidFill>
                  <a:schemeClr val="bg1"/>
                </a:solidFill>
                <a:latin typeface="+mj-lt"/>
              </a:rPr>
              <a:t>시스템 설계</a:t>
            </a:r>
            <a:endParaRPr lang="en-US" altLang="ko-KR" sz="1200" b="1" spc="-1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2092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검증 및 동작 확인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EFDA9F-BF58-F56B-2BB1-AC730474DC65}"/>
              </a:ext>
            </a:extLst>
          </p:cNvPr>
          <p:cNvSpPr/>
          <p:nvPr/>
        </p:nvSpPr>
        <p:spPr>
          <a:xfrm>
            <a:off x="208825" y="302458"/>
            <a:ext cx="30043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AMBA APB Bus </a:t>
            </a: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기반 센서 제어 </a:t>
            </a: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SoC </a:t>
            </a: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시스템 설계</a:t>
            </a:r>
            <a:endParaRPr kumimoji="0" lang="en-US" altLang="ko-KR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883" y="1179403"/>
            <a:ext cx="2997844" cy="49093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36" y="940760"/>
            <a:ext cx="3216995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4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검증 및 동작 확인</a:t>
            </a:r>
          </a:p>
        </p:txBody>
      </p:sp>
      <p:pic>
        <p:nvPicPr>
          <p:cNvPr id="4" name="0507_프로젝트영상">
            <a:hlinkClick r:id="" action="ppaction://media"/>
            <a:extLst>
              <a:ext uri="{FF2B5EF4-FFF2-40B4-BE49-F238E27FC236}">
                <a16:creationId xmlns:a16="http://schemas.microsoft.com/office/drawing/2014/main" id="{45A39C3C-EA1F-D68E-A27C-53C7573003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2862" y="1415199"/>
            <a:ext cx="8038276" cy="452153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491A37E-E6BA-B43F-FE82-40581A5FDB5D}"/>
              </a:ext>
            </a:extLst>
          </p:cNvPr>
          <p:cNvSpPr/>
          <p:nvPr/>
        </p:nvSpPr>
        <p:spPr>
          <a:xfrm>
            <a:off x="208825" y="302458"/>
            <a:ext cx="30043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  <a:latin typeface="+mj-lt"/>
              </a:rPr>
              <a:t>AMBA APB Bus </a:t>
            </a:r>
            <a:r>
              <a:rPr lang="ko-KR" altLang="en-US" sz="1200" b="1" spc="-150" dirty="0">
                <a:solidFill>
                  <a:schemeClr val="bg1"/>
                </a:solidFill>
                <a:latin typeface="+mj-lt"/>
              </a:rPr>
              <a:t>기반 센서 제어 </a:t>
            </a:r>
            <a:r>
              <a:rPr lang="en-US" altLang="ko-KR" sz="1200" b="1" spc="-150" dirty="0">
                <a:solidFill>
                  <a:schemeClr val="bg1"/>
                </a:solidFill>
                <a:latin typeface="+mj-lt"/>
              </a:rPr>
              <a:t>SoC </a:t>
            </a:r>
            <a:r>
              <a:rPr lang="ko-KR" altLang="en-US" sz="1200" b="1" spc="-150" dirty="0">
                <a:solidFill>
                  <a:schemeClr val="bg1"/>
                </a:solidFill>
                <a:latin typeface="+mj-lt"/>
              </a:rPr>
              <a:t>시스템 설계</a:t>
            </a:r>
            <a:endParaRPr lang="en-US" altLang="ko-KR" sz="1200" b="1" spc="-1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6468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latinLnBrk="1"/>
            <a:r>
              <a:rPr lang="en-US" altLang="ko-KR" b="1" spc="0"/>
              <a:t>Subject</a:t>
            </a:r>
            <a:endParaRPr lang="ko-KR" altLang="en-US" b="1" spc="0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</a:t>
            </a:r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5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80112" y="271681"/>
            <a:ext cx="3384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cap="none" spc="-150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ea"/>
                <a:ea typeface="+mj-ea"/>
                <a:cs typeface="굴림" pitchFamily="50" charset="-127"/>
              </a:rPr>
              <a:t>마무리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3219CD18-AAEA-DA7B-8A60-EEB3AB6902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3386328"/>
              </p:ext>
            </p:extLst>
          </p:nvPr>
        </p:nvGraphicFramePr>
        <p:xfrm>
          <a:off x="251520" y="836712"/>
          <a:ext cx="8640960" cy="56829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6AB38E2-0775-56C3-6E62-903BE667C515}"/>
              </a:ext>
            </a:extLst>
          </p:cNvPr>
          <p:cNvSpPr/>
          <p:nvPr/>
        </p:nvSpPr>
        <p:spPr>
          <a:xfrm>
            <a:off x="208825" y="302458"/>
            <a:ext cx="30043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  <a:latin typeface="+mj-lt"/>
              </a:rPr>
              <a:t>AMBA APB Bus </a:t>
            </a:r>
            <a:r>
              <a:rPr lang="ko-KR" altLang="en-US" sz="1200" b="1" spc="-150" dirty="0">
                <a:solidFill>
                  <a:schemeClr val="bg1"/>
                </a:solidFill>
                <a:latin typeface="+mj-lt"/>
              </a:rPr>
              <a:t>기반 센서 제어 </a:t>
            </a:r>
            <a:r>
              <a:rPr lang="en-US" altLang="ko-KR" sz="1200" b="1" spc="-150" dirty="0">
                <a:solidFill>
                  <a:schemeClr val="bg1"/>
                </a:solidFill>
                <a:latin typeface="+mj-lt"/>
              </a:rPr>
              <a:t>SoC </a:t>
            </a:r>
            <a:r>
              <a:rPr lang="ko-KR" altLang="en-US" sz="1200" b="1" spc="-150" dirty="0">
                <a:solidFill>
                  <a:schemeClr val="bg1"/>
                </a:solidFill>
                <a:latin typeface="+mj-lt"/>
              </a:rPr>
              <a:t>시스템 설계</a:t>
            </a:r>
            <a:endParaRPr lang="en-US" altLang="ko-KR" sz="1200" b="1" spc="-1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847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b="1" dirty="0">
                <a:solidFill>
                  <a:schemeClr val="bg1"/>
                </a:solidFill>
              </a:rPr>
              <a:t>CPU Design and Verification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8825" y="302458"/>
            <a:ext cx="30043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  <a:latin typeface="+mj-lt"/>
              </a:rPr>
              <a:t>AMBA APB Bus </a:t>
            </a:r>
            <a:r>
              <a:rPr lang="ko-KR" altLang="en-US" sz="1200" b="1" spc="-150" dirty="0">
                <a:solidFill>
                  <a:schemeClr val="bg1"/>
                </a:solidFill>
                <a:latin typeface="+mj-lt"/>
              </a:rPr>
              <a:t>기반 센서 제어 </a:t>
            </a:r>
            <a:r>
              <a:rPr lang="en-US" altLang="ko-KR" sz="1200" b="1" spc="-150" dirty="0">
                <a:solidFill>
                  <a:schemeClr val="bg1"/>
                </a:solidFill>
                <a:latin typeface="+mj-lt"/>
              </a:rPr>
              <a:t>SoC </a:t>
            </a:r>
            <a:r>
              <a:rPr lang="ko-KR" altLang="en-US" sz="1200" b="1" spc="-150" dirty="0">
                <a:solidFill>
                  <a:schemeClr val="bg1"/>
                </a:solidFill>
                <a:latin typeface="+mj-lt"/>
              </a:rPr>
              <a:t>시스템 설계</a:t>
            </a:r>
            <a:endParaRPr lang="en-US" altLang="ko-KR" sz="1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01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solidFill>
                  <a:schemeClr val="bg1"/>
                </a:solidFill>
                <a:latin typeface="+mj-ea"/>
              </a:rPr>
              <a:t>구현 환경 및 설계 개요</a:t>
            </a:r>
          </a:p>
        </p:txBody>
      </p:sp>
      <p:pic>
        <p:nvPicPr>
          <p:cNvPr id="2054" name="Picture 6" descr="Install Xilinx Vivado Design Suite on Linux | Flathub">
            <a:extLst>
              <a:ext uri="{FF2B5EF4-FFF2-40B4-BE49-F238E27FC236}">
                <a16:creationId xmlns:a16="http://schemas.microsoft.com/office/drawing/2014/main" id="{A05AD8FC-EB3C-F19D-3294-3C131A236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80" y="1178511"/>
            <a:ext cx="2119300" cy="21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Visual Studio Code] 초보도 쉽게 할 수 있는 VSCode 설치">
            <a:extLst>
              <a:ext uri="{FF2B5EF4-FFF2-40B4-BE49-F238E27FC236}">
                <a16:creationId xmlns:a16="http://schemas.microsoft.com/office/drawing/2014/main" id="{312707A2-CEEC-78C1-D3D3-07270BD20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896" y="1178511"/>
            <a:ext cx="2235079" cy="223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New and Improved SystemVerilog 1800-2017 - Verification Horizons">
            <a:extLst>
              <a:ext uri="{FF2B5EF4-FFF2-40B4-BE49-F238E27FC236}">
                <a16:creationId xmlns:a16="http://schemas.microsoft.com/office/drawing/2014/main" id="{A6820686-C503-B2C6-5E21-11427F8A5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95" y="4163564"/>
            <a:ext cx="3333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file type verilog&quot; Icon - Download for free – Iconduck">
            <a:extLst>
              <a:ext uri="{FF2B5EF4-FFF2-40B4-BE49-F238E27FC236}">
                <a16:creationId xmlns:a16="http://schemas.microsoft.com/office/drawing/2014/main" id="{6B15D115-13B4-2B7A-1493-837D3F8B1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601" y="4029014"/>
            <a:ext cx="1697850" cy="169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2F41C31-55C6-02D2-2BF9-166A43560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066" y="4612147"/>
            <a:ext cx="2916324" cy="46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Key AMBA Specifications">
            <a:extLst>
              <a:ext uri="{FF2B5EF4-FFF2-40B4-BE49-F238E27FC236}">
                <a16:creationId xmlns:a16="http://schemas.microsoft.com/office/drawing/2014/main" id="{2C8AAB17-64B2-08BC-230C-48EACB7EB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007" y="1377985"/>
            <a:ext cx="2604441" cy="183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23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516" y="61023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01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 환경 및 설계 개요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13B8CA-7073-0000-6F1D-D8C47176185D}"/>
              </a:ext>
            </a:extLst>
          </p:cNvPr>
          <p:cNvSpPr/>
          <p:nvPr/>
        </p:nvSpPr>
        <p:spPr>
          <a:xfrm>
            <a:off x="208825" y="302458"/>
            <a:ext cx="30043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  <a:latin typeface="+mj-lt"/>
              </a:rPr>
              <a:t>AMBA APB Bus </a:t>
            </a:r>
            <a:r>
              <a:rPr lang="ko-KR" altLang="en-US" sz="1200" b="1" spc="-150" dirty="0">
                <a:solidFill>
                  <a:schemeClr val="bg1"/>
                </a:solidFill>
                <a:latin typeface="+mj-lt"/>
              </a:rPr>
              <a:t>기반 센서 제어 </a:t>
            </a:r>
            <a:r>
              <a:rPr lang="en-US" altLang="ko-KR" sz="1200" b="1" spc="-150" dirty="0">
                <a:solidFill>
                  <a:schemeClr val="bg1"/>
                </a:solidFill>
                <a:latin typeface="+mj-lt"/>
              </a:rPr>
              <a:t>SoC </a:t>
            </a:r>
            <a:r>
              <a:rPr lang="ko-KR" altLang="en-US" sz="1200" b="1" spc="-150" dirty="0">
                <a:solidFill>
                  <a:schemeClr val="bg1"/>
                </a:solidFill>
                <a:latin typeface="+mj-lt"/>
              </a:rPr>
              <a:t>시스템 설계</a:t>
            </a:r>
            <a:endParaRPr lang="en-US" altLang="ko-KR" sz="1200" b="1" spc="-15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71AF05-91EF-265C-8CD9-AF5B5551B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780" y="1044166"/>
            <a:ext cx="7062440" cy="296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8938B1D-0111-88DD-1145-E84F8F95C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67" y="3871673"/>
            <a:ext cx="2104863" cy="184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B3541C9-8B7C-F6EB-EE69-12C4038A6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853" y="4007184"/>
            <a:ext cx="2897113" cy="171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7E9D49-83DE-DE9B-1661-917DBAEFC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607" y="3988571"/>
            <a:ext cx="2823362" cy="171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2DD130-1B43-6B52-70C5-50271D886BE4}"/>
              </a:ext>
            </a:extLst>
          </p:cNvPr>
          <p:cNvSpPr txBox="1"/>
          <p:nvPr/>
        </p:nvSpPr>
        <p:spPr>
          <a:xfrm>
            <a:off x="251520" y="5822275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추후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AXI </a:t>
            </a:r>
            <a:r>
              <a:rPr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Bus</a:t>
            </a:r>
            <a:r>
              <a:rPr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설계 및 시스템 </a:t>
            </a:r>
            <a:r>
              <a:rPr lang="ko-KR" altLang="en-US" sz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베릴로그</a:t>
            </a:r>
            <a:r>
              <a:rPr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기반 검증을 계속해서 진행할 것이기 때문에</a:t>
            </a:r>
            <a:r>
              <a:rPr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이번 프로젝트를 통해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AMBA Bus,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시스템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베릴로그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기반</a:t>
            </a:r>
            <a:r>
              <a:rPr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검증의 기본 구조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대한 이해를 습득하는 것을 목표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F78116D-EB14-3100-1F8C-C1947EC8F73D}"/>
              </a:ext>
            </a:extLst>
          </p:cNvPr>
          <p:cNvSpPr/>
          <p:nvPr/>
        </p:nvSpPr>
        <p:spPr>
          <a:xfrm>
            <a:off x="1331641" y="3268003"/>
            <a:ext cx="1520212" cy="6330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35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전체 구조</a:t>
            </a:r>
          </a:p>
        </p:txBody>
      </p:sp>
      <p:pic>
        <p:nvPicPr>
          <p:cNvPr id="5" name="그림 4" descr="텍스트, 도표, 평면도, 기술 도면이(가) 표시된 사진&#10;&#10;자동 생성된 설명">
            <a:extLst>
              <a:ext uri="{FF2B5EF4-FFF2-40B4-BE49-F238E27FC236}">
                <a16:creationId xmlns:a16="http://schemas.microsoft.com/office/drawing/2014/main" id="{0DEEA787-C593-5F6A-8FFB-384720FA0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810" y="1151797"/>
            <a:ext cx="5634372" cy="40522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6BE411-7B8E-2165-0B6E-29CFB6975A3D}"/>
              </a:ext>
            </a:extLst>
          </p:cNvPr>
          <p:cNvSpPr txBox="1"/>
          <p:nvPr/>
        </p:nvSpPr>
        <p:spPr>
          <a:xfrm>
            <a:off x="683568" y="5445224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기존 </a:t>
            </a:r>
            <a:r>
              <a:rPr lang="en-US" altLang="ko-KR" dirty="0"/>
              <a:t>MCU </a:t>
            </a:r>
            <a:r>
              <a:rPr lang="ko-KR" altLang="en-US" dirty="0"/>
              <a:t>구조</a:t>
            </a:r>
            <a:r>
              <a:rPr lang="en-US" altLang="ko-KR" dirty="0"/>
              <a:t>: CPU(RISC-V) Core,</a:t>
            </a:r>
            <a:r>
              <a:rPr lang="ko-KR" altLang="en-US" dirty="0"/>
              <a:t> </a:t>
            </a:r>
            <a:r>
              <a:rPr lang="en-US" altLang="ko-KR" dirty="0"/>
              <a:t>Data Memory/Instruction Memory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B50FA78-1F60-3754-C609-9C90A2306952}"/>
              </a:ext>
            </a:extLst>
          </p:cNvPr>
          <p:cNvSpPr/>
          <p:nvPr/>
        </p:nvSpPr>
        <p:spPr>
          <a:xfrm>
            <a:off x="208825" y="302458"/>
            <a:ext cx="30043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  <a:latin typeface="+mj-lt"/>
              </a:rPr>
              <a:t>AMBA APB Bus </a:t>
            </a:r>
            <a:r>
              <a:rPr lang="ko-KR" altLang="en-US" sz="1200" b="1" spc="-150" dirty="0">
                <a:solidFill>
                  <a:schemeClr val="bg1"/>
                </a:solidFill>
                <a:latin typeface="+mj-lt"/>
              </a:rPr>
              <a:t>기반 센서 제어 </a:t>
            </a:r>
            <a:r>
              <a:rPr lang="en-US" altLang="ko-KR" sz="1200" b="1" spc="-150" dirty="0">
                <a:solidFill>
                  <a:schemeClr val="bg1"/>
                </a:solidFill>
                <a:latin typeface="+mj-lt"/>
              </a:rPr>
              <a:t>SoC </a:t>
            </a:r>
            <a:r>
              <a:rPr lang="ko-KR" altLang="en-US" sz="1200" b="1" spc="-150" dirty="0">
                <a:solidFill>
                  <a:schemeClr val="bg1"/>
                </a:solidFill>
                <a:latin typeface="+mj-lt"/>
              </a:rPr>
              <a:t>시스템 설계</a:t>
            </a:r>
            <a:endParaRPr lang="en-US" altLang="ko-KR" sz="1200" b="1" spc="-1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924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전체 구조</a:t>
            </a:r>
          </a:p>
        </p:txBody>
      </p:sp>
      <p:pic>
        <p:nvPicPr>
          <p:cNvPr id="5" name="그림 4" descr="텍스트, 도표, 스크린샷, 번호이(가) 표시된 사진&#10;&#10;자동 생성된 설명">
            <a:extLst>
              <a:ext uri="{FF2B5EF4-FFF2-40B4-BE49-F238E27FC236}">
                <a16:creationId xmlns:a16="http://schemas.microsoft.com/office/drawing/2014/main" id="{7556D877-39F5-B439-4DC3-ED03EADD8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7" y="1614487"/>
            <a:ext cx="8391525" cy="3629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F6E801-8A1D-64E1-5066-188A2E0941E0}"/>
              </a:ext>
            </a:extLst>
          </p:cNvPr>
          <p:cNvSpPr txBox="1"/>
          <p:nvPr/>
        </p:nvSpPr>
        <p:spPr>
          <a:xfrm>
            <a:off x="683568" y="544522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기존 </a:t>
            </a:r>
            <a:r>
              <a:rPr lang="en-US" altLang="ko-KR" dirty="0"/>
              <a:t>MCU </a:t>
            </a:r>
            <a:r>
              <a:rPr lang="ko-KR" altLang="en-US" dirty="0"/>
              <a:t>구조</a:t>
            </a:r>
            <a:r>
              <a:rPr lang="en-US" altLang="ko-KR" dirty="0"/>
              <a:t>: CPU(RISC-V) Core,</a:t>
            </a:r>
            <a:r>
              <a:rPr lang="ko-KR" altLang="en-US" dirty="0"/>
              <a:t> </a:t>
            </a:r>
            <a:r>
              <a:rPr lang="en-US" altLang="ko-KR" dirty="0"/>
              <a:t>Data Memory/Instruction Memory</a:t>
            </a:r>
          </a:p>
          <a:p>
            <a:pPr algn="ctr"/>
            <a:r>
              <a:rPr lang="en-US" altLang="ko-KR" dirty="0"/>
              <a:t>    -&gt; AMBA APB Bus, Peripheral </a:t>
            </a:r>
            <a:r>
              <a:rPr lang="ko-KR" altLang="en-US"/>
              <a:t>추가하여 </a:t>
            </a:r>
            <a:r>
              <a:rPr lang="ko-KR" altLang="en-US" smtClean="0"/>
              <a:t>확장</a:t>
            </a:r>
            <a:r>
              <a:rPr lang="en-US" altLang="ko-KR" smtClean="0"/>
              <a:t> 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BA3D73-EEB8-054C-4957-620BCC42E3C7}"/>
              </a:ext>
            </a:extLst>
          </p:cNvPr>
          <p:cNvSpPr/>
          <p:nvPr/>
        </p:nvSpPr>
        <p:spPr>
          <a:xfrm>
            <a:off x="208825" y="302458"/>
            <a:ext cx="30043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  <a:latin typeface="+mj-lt"/>
              </a:rPr>
              <a:t>AMBA APB Bus </a:t>
            </a:r>
            <a:r>
              <a:rPr lang="ko-KR" altLang="en-US" sz="1200" b="1" spc="-150" dirty="0">
                <a:solidFill>
                  <a:schemeClr val="bg1"/>
                </a:solidFill>
                <a:latin typeface="+mj-lt"/>
              </a:rPr>
              <a:t>기반 센서 제어 </a:t>
            </a:r>
            <a:r>
              <a:rPr lang="en-US" altLang="ko-KR" sz="1200" b="1" spc="-150" dirty="0">
                <a:solidFill>
                  <a:schemeClr val="bg1"/>
                </a:solidFill>
                <a:latin typeface="+mj-lt"/>
              </a:rPr>
              <a:t>SoC </a:t>
            </a:r>
            <a:r>
              <a:rPr lang="ko-KR" altLang="en-US" sz="1200" b="1" spc="-150" dirty="0">
                <a:solidFill>
                  <a:schemeClr val="bg1"/>
                </a:solidFill>
                <a:latin typeface="+mj-lt"/>
              </a:rPr>
              <a:t>시스템 설계</a:t>
            </a:r>
            <a:endParaRPr lang="en-US" altLang="ko-KR" sz="1200" b="1" spc="-1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529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전체 구조</a:t>
            </a:r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9BD18B8-933A-31C5-46C9-560CC2567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077" y="1294445"/>
            <a:ext cx="2466975" cy="46291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CB189DF-B3A8-30ED-33B4-A4ED10864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941" y="1856175"/>
            <a:ext cx="1991003" cy="350568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3F05FD9-33C3-4A0D-18BF-84FCCA3F21AB}"/>
              </a:ext>
            </a:extLst>
          </p:cNvPr>
          <p:cNvSpPr/>
          <p:nvPr/>
        </p:nvSpPr>
        <p:spPr>
          <a:xfrm>
            <a:off x="208825" y="302458"/>
            <a:ext cx="30043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  <a:latin typeface="+mj-lt"/>
              </a:rPr>
              <a:t>AMBA APB Bus </a:t>
            </a:r>
            <a:r>
              <a:rPr lang="ko-KR" altLang="en-US" sz="1200" b="1" spc="-150" dirty="0">
                <a:solidFill>
                  <a:schemeClr val="bg1"/>
                </a:solidFill>
                <a:latin typeface="+mj-lt"/>
              </a:rPr>
              <a:t>기반 센서 제어 </a:t>
            </a:r>
            <a:r>
              <a:rPr lang="en-US" altLang="ko-KR" sz="1200" b="1" spc="-150" dirty="0">
                <a:solidFill>
                  <a:schemeClr val="bg1"/>
                </a:solidFill>
                <a:latin typeface="+mj-lt"/>
              </a:rPr>
              <a:t>SoC </a:t>
            </a:r>
            <a:r>
              <a:rPr lang="ko-KR" altLang="en-US" sz="1200" b="1" spc="-150" dirty="0">
                <a:solidFill>
                  <a:schemeClr val="bg1"/>
                </a:solidFill>
                <a:latin typeface="+mj-lt"/>
              </a:rPr>
              <a:t>시스템 설계</a:t>
            </a:r>
            <a:endParaRPr lang="en-US" altLang="ko-KR" sz="1200" b="1" spc="-1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818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전체 구조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3A46E59-D7DC-CFE4-7838-D7A1C9B6C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270" y="1067543"/>
            <a:ext cx="5561452" cy="547247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0B09BB-597C-7A96-6720-914B05016461}"/>
              </a:ext>
            </a:extLst>
          </p:cNvPr>
          <p:cNvSpPr/>
          <p:nvPr/>
        </p:nvSpPr>
        <p:spPr>
          <a:xfrm>
            <a:off x="208825" y="302458"/>
            <a:ext cx="30043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  <a:latin typeface="+mj-lt"/>
              </a:rPr>
              <a:t>AMBA APB Bus </a:t>
            </a:r>
            <a:r>
              <a:rPr lang="ko-KR" altLang="en-US" sz="1200" b="1" spc="-150" dirty="0">
                <a:solidFill>
                  <a:schemeClr val="bg1"/>
                </a:solidFill>
                <a:latin typeface="+mj-lt"/>
              </a:rPr>
              <a:t>기반 센서 제어 </a:t>
            </a:r>
            <a:r>
              <a:rPr lang="en-US" altLang="ko-KR" sz="1200" b="1" spc="-150" dirty="0">
                <a:solidFill>
                  <a:schemeClr val="bg1"/>
                </a:solidFill>
                <a:latin typeface="+mj-lt"/>
              </a:rPr>
              <a:t>SoC </a:t>
            </a:r>
            <a:r>
              <a:rPr lang="ko-KR" altLang="en-US" sz="1200" b="1" spc="-150" dirty="0">
                <a:solidFill>
                  <a:schemeClr val="bg1"/>
                </a:solidFill>
                <a:latin typeface="+mj-lt"/>
              </a:rPr>
              <a:t>시스템 설계</a:t>
            </a:r>
            <a:endParaRPr lang="en-US" altLang="ko-KR" sz="1200" b="1" spc="-1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659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spc="-1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</a:t>
            </a:r>
            <a:r>
              <a:rPr kumimoji="0" lang="ko-KR" altLang="en-US" sz="16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구조 </a:t>
            </a:r>
            <a:r>
              <a:rPr kumimoji="0" lang="en-US" altLang="ko-KR" sz="16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(Peripheral)</a:t>
            </a:r>
            <a:endParaRPr kumimoji="0" lang="ko-KR" altLang="en-US" sz="16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A56300E-EDEB-1483-085A-0E3443A2D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994" y="1294445"/>
            <a:ext cx="2466975" cy="4629150"/>
          </a:xfrm>
          <a:prstGeom prst="rect">
            <a:avLst/>
          </a:prstGeom>
        </p:spPr>
      </p:pic>
      <p:pic>
        <p:nvPicPr>
          <p:cNvPr id="1028" name="Picture 4" descr="DHT11 온도 및 습도 센서 모듈, LED 제조업체 및 공급 업체 중국 - 가격 정책 - Kuongshun Electronic">
            <a:extLst>
              <a:ext uri="{FF2B5EF4-FFF2-40B4-BE49-F238E27FC236}">
                <a16:creationId xmlns:a16="http://schemas.microsoft.com/office/drawing/2014/main" id="{E2B685DE-361D-B944-1DAF-03F44F7AA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193" y="1916832"/>
            <a:ext cx="1484784" cy="148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ltrasonic Distance Sensor HC-SR04 5V Version">
            <a:extLst>
              <a:ext uri="{FF2B5EF4-FFF2-40B4-BE49-F238E27FC236}">
                <a16:creationId xmlns:a16="http://schemas.microsoft.com/office/drawing/2014/main" id="{29F4327C-B298-053E-98DE-B3046AF72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700" y="2436020"/>
            <a:ext cx="1662828" cy="1662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10">
            <a:extLst>
              <a:ext uri="{FF2B5EF4-FFF2-40B4-BE49-F238E27FC236}">
                <a16:creationId xmlns:a16="http://schemas.microsoft.com/office/drawing/2014/main" id="{8B68DC91-B2AE-BC9C-CDEC-DA3E47D73A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4">
            <a:extLst>
              <a:ext uri="{FF2B5EF4-FFF2-40B4-BE49-F238E27FC236}">
                <a16:creationId xmlns:a16="http://schemas.microsoft.com/office/drawing/2014/main" id="{9AA4C7ED-CC81-77F0-E78B-5787DC27F1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73AA7C03-E501-87A4-ACFE-47AC36A228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0FB9FAD-7674-CDA3-B57F-F14E5B757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8248" y="3728245"/>
            <a:ext cx="3404152" cy="213326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DB79E26-1A84-8E63-FF8C-28B816589159}"/>
              </a:ext>
            </a:extLst>
          </p:cNvPr>
          <p:cNvSpPr txBox="1"/>
          <p:nvPr/>
        </p:nvSpPr>
        <p:spPr>
          <a:xfrm>
            <a:off x="4099795" y="6009573"/>
            <a:ext cx="1950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Data Memory</a:t>
            </a:r>
            <a:endParaRPr lang="ko-KR" altLang="en-US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163B8D1C-9156-6448-E546-49AAC4EA8280}"/>
              </a:ext>
            </a:extLst>
          </p:cNvPr>
          <p:cNvSpPr/>
          <p:nvPr/>
        </p:nvSpPr>
        <p:spPr>
          <a:xfrm rot="1864027">
            <a:off x="3847372" y="5866186"/>
            <a:ext cx="356089" cy="31371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CC1CE5C6-E126-63AA-4B84-807B2212E0F8}"/>
              </a:ext>
            </a:extLst>
          </p:cNvPr>
          <p:cNvSpPr/>
          <p:nvPr/>
        </p:nvSpPr>
        <p:spPr>
          <a:xfrm rot="494413">
            <a:off x="3973922" y="5168620"/>
            <a:ext cx="529595" cy="31371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62C36AEA-577C-E10D-8D97-498AA4E7E923}"/>
              </a:ext>
            </a:extLst>
          </p:cNvPr>
          <p:cNvSpPr/>
          <p:nvPr/>
        </p:nvSpPr>
        <p:spPr>
          <a:xfrm rot="494413">
            <a:off x="3981948" y="4791028"/>
            <a:ext cx="538028" cy="31371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1AA03224-2094-7780-FCD6-C1FF00EF0C39}"/>
              </a:ext>
            </a:extLst>
          </p:cNvPr>
          <p:cNvSpPr/>
          <p:nvPr/>
        </p:nvSpPr>
        <p:spPr>
          <a:xfrm rot="494413">
            <a:off x="3978263" y="4368244"/>
            <a:ext cx="538028" cy="31371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8BC3AEE1-130C-882D-4692-710410E21E4A}"/>
              </a:ext>
            </a:extLst>
          </p:cNvPr>
          <p:cNvSpPr/>
          <p:nvPr/>
        </p:nvSpPr>
        <p:spPr>
          <a:xfrm rot="494413">
            <a:off x="3989854" y="3969491"/>
            <a:ext cx="538028" cy="31371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5091623-31A8-6769-7FDD-EFDA2BA341C3}"/>
              </a:ext>
            </a:extLst>
          </p:cNvPr>
          <p:cNvSpPr/>
          <p:nvPr/>
        </p:nvSpPr>
        <p:spPr>
          <a:xfrm>
            <a:off x="5004048" y="5518669"/>
            <a:ext cx="2952328" cy="245452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DCBD6EA-FC58-F542-0D7A-023B16AE5522}"/>
              </a:ext>
            </a:extLst>
          </p:cNvPr>
          <p:cNvSpPr/>
          <p:nvPr/>
        </p:nvSpPr>
        <p:spPr>
          <a:xfrm>
            <a:off x="5160724" y="5013325"/>
            <a:ext cx="1116413" cy="249612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E560A44-C00B-6FD8-5EE4-EDA98F51649E}"/>
              </a:ext>
            </a:extLst>
          </p:cNvPr>
          <p:cNvSpPr/>
          <p:nvPr/>
        </p:nvSpPr>
        <p:spPr>
          <a:xfrm>
            <a:off x="6884193" y="4775035"/>
            <a:ext cx="681150" cy="487902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5FE5BFF-8EE7-A0B9-63DA-40DD7E45F8E0}"/>
              </a:ext>
            </a:extLst>
          </p:cNvPr>
          <p:cNvSpPr/>
          <p:nvPr/>
        </p:nvSpPr>
        <p:spPr>
          <a:xfrm>
            <a:off x="5075106" y="5277572"/>
            <a:ext cx="2881269" cy="146261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42" name="Picture 18" descr="Basics of UART Communication">
            <a:extLst>
              <a:ext uri="{FF2B5EF4-FFF2-40B4-BE49-F238E27FC236}">
                <a16:creationId xmlns:a16="http://schemas.microsoft.com/office/drawing/2014/main" id="{B0FCB97D-2D85-33CE-D1A1-3CC42D2DC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218" y="1549072"/>
            <a:ext cx="1937792" cy="949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F433CA15-ED65-3DA3-34E6-BEC3EB912138}"/>
              </a:ext>
            </a:extLst>
          </p:cNvPr>
          <p:cNvSpPr/>
          <p:nvPr/>
        </p:nvSpPr>
        <p:spPr>
          <a:xfrm rot="494413">
            <a:off x="4013103" y="3588326"/>
            <a:ext cx="538028" cy="31371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804003B-5C76-9A90-4DD5-A4F88A8622EA}"/>
              </a:ext>
            </a:extLst>
          </p:cNvPr>
          <p:cNvSpPr/>
          <p:nvPr/>
        </p:nvSpPr>
        <p:spPr>
          <a:xfrm>
            <a:off x="208825" y="302458"/>
            <a:ext cx="30043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  <a:latin typeface="+mj-lt"/>
              </a:rPr>
              <a:t>AMBA APB Bus </a:t>
            </a:r>
            <a:r>
              <a:rPr lang="ko-KR" altLang="en-US" sz="1200" b="1" spc="-150" dirty="0">
                <a:solidFill>
                  <a:schemeClr val="bg1"/>
                </a:solidFill>
                <a:latin typeface="+mj-lt"/>
              </a:rPr>
              <a:t>기반 센서 제어 </a:t>
            </a:r>
            <a:r>
              <a:rPr lang="en-US" altLang="ko-KR" sz="1200" b="1" spc="-150" dirty="0">
                <a:solidFill>
                  <a:schemeClr val="bg1"/>
                </a:solidFill>
                <a:latin typeface="+mj-lt"/>
              </a:rPr>
              <a:t>SoC </a:t>
            </a:r>
            <a:r>
              <a:rPr lang="ko-KR" altLang="en-US" sz="1200" b="1" spc="-150" dirty="0">
                <a:solidFill>
                  <a:schemeClr val="bg1"/>
                </a:solidFill>
                <a:latin typeface="+mj-lt"/>
              </a:rPr>
              <a:t>시스템 설계</a:t>
            </a:r>
            <a:endParaRPr lang="en-US" altLang="ko-KR" sz="1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2E560A44-C00B-6FD8-5EE4-EDA98F51649E}"/>
              </a:ext>
            </a:extLst>
          </p:cNvPr>
          <p:cNvSpPr/>
          <p:nvPr/>
        </p:nvSpPr>
        <p:spPr>
          <a:xfrm>
            <a:off x="4605125" y="4238115"/>
            <a:ext cx="681150" cy="487902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E560A44-C00B-6FD8-5EE4-EDA98F51649E}"/>
              </a:ext>
            </a:extLst>
          </p:cNvPr>
          <p:cNvSpPr/>
          <p:nvPr/>
        </p:nvSpPr>
        <p:spPr>
          <a:xfrm>
            <a:off x="7654373" y="4230996"/>
            <a:ext cx="681150" cy="487902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99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2870</TotalTime>
  <Words>1650</Words>
  <Application>Microsoft Office PowerPoint</Application>
  <PresentationFormat>화면 슬라이드 쇼(4:3)</PresentationFormat>
  <Paragraphs>301</Paragraphs>
  <Slides>28</Slides>
  <Notes>28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HY헤드라인M</vt:lpstr>
      <vt:lpstr>굴림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이승민/전자공학과</cp:lastModifiedBy>
  <cp:revision>41</cp:revision>
  <dcterms:created xsi:type="dcterms:W3CDTF">2016-11-03T20:47:04Z</dcterms:created>
  <dcterms:modified xsi:type="dcterms:W3CDTF">2025-05-08T06:17:14Z</dcterms:modified>
</cp:coreProperties>
</file>